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9"/>
  </p:notesMasterIdLst>
  <p:handoutMasterIdLst>
    <p:handoutMasterId r:id="rId50"/>
  </p:handoutMasterIdLst>
  <p:sldIdLst>
    <p:sldId id="256" r:id="rId4"/>
    <p:sldId id="261" r:id="rId5"/>
    <p:sldId id="264" r:id="rId6"/>
    <p:sldId id="299" r:id="rId7"/>
    <p:sldId id="366" r:id="rId8"/>
    <p:sldId id="367" r:id="rId9"/>
    <p:sldId id="379" r:id="rId10"/>
    <p:sldId id="368" r:id="rId11"/>
    <p:sldId id="380" r:id="rId12"/>
    <p:sldId id="300" r:id="rId13"/>
    <p:sldId id="369" r:id="rId14"/>
    <p:sldId id="370" r:id="rId15"/>
    <p:sldId id="381" r:id="rId16"/>
    <p:sldId id="304" r:id="rId17"/>
    <p:sldId id="371" r:id="rId18"/>
    <p:sldId id="372" r:id="rId19"/>
    <p:sldId id="302" r:id="rId20"/>
    <p:sldId id="301" r:id="rId21"/>
    <p:sldId id="338" r:id="rId22"/>
    <p:sldId id="321" r:id="rId23"/>
    <p:sldId id="339" r:id="rId24"/>
    <p:sldId id="309" r:id="rId25"/>
    <p:sldId id="313" r:id="rId26"/>
    <p:sldId id="375" r:id="rId27"/>
    <p:sldId id="376" r:id="rId28"/>
    <p:sldId id="334" r:id="rId29"/>
    <p:sldId id="382" r:id="rId30"/>
    <p:sldId id="383" r:id="rId31"/>
    <p:sldId id="384" r:id="rId32"/>
    <p:sldId id="385" r:id="rId33"/>
    <p:sldId id="335" r:id="rId34"/>
    <p:sldId id="386" r:id="rId35"/>
    <p:sldId id="387" r:id="rId36"/>
    <p:sldId id="398" r:id="rId37"/>
    <p:sldId id="377" r:id="rId38"/>
    <p:sldId id="388" r:id="rId39"/>
    <p:sldId id="389" r:id="rId40"/>
    <p:sldId id="390" r:id="rId41"/>
    <p:sldId id="391" r:id="rId42"/>
    <p:sldId id="392" r:id="rId43"/>
    <p:sldId id="393" r:id="rId44"/>
    <p:sldId id="394" r:id="rId45"/>
    <p:sldId id="395" r:id="rId46"/>
    <p:sldId id="396" r:id="rId47"/>
    <p:sldId id="397" r:id="rId4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F8F8"/>
    <a:srgbClr val="179A9D"/>
    <a:srgbClr val="38D4CD"/>
    <a:srgbClr val="16B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11"/>
    <p:restoredTop sz="94384" autoAdjust="0"/>
  </p:normalViewPr>
  <p:slideViewPr>
    <p:cSldViewPr>
      <p:cViewPr varScale="1">
        <p:scale>
          <a:sx n="142" d="100"/>
          <a:sy n="142" d="100"/>
        </p:scale>
        <p:origin x="392" y="168"/>
      </p:cViewPr>
      <p:guideLst>
        <p:guide orient="horz" pos="1847"/>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63067592-1177-4A8F-8559-88EAFFFB7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3C2CF451-70E9-424F-9484-D9CA0DA36A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0F118-FDC5-4298-8605-509719EC5E22}" type="datetimeFigureOut">
              <a:rPr lang="ko-KR" altLang="en-US" smtClean="0"/>
              <a:t>2020. 7. 17.</a:t>
            </a:fld>
            <a:endParaRPr lang="ko-KR" altLang="en-US"/>
          </a:p>
        </p:txBody>
      </p:sp>
      <p:sp>
        <p:nvSpPr>
          <p:cNvPr id="4" name="바닥글 개체 틀 3">
            <a:extLst>
              <a:ext uri="{FF2B5EF4-FFF2-40B4-BE49-F238E27FC236}">
                <a16:creationId xmlns:a16="http://schemas.microsoft.com/office/drawing/2014/main" id="{52C3267D-5B5A-47A4-8D84-21A44F0D7B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2F7C5F71-15FE-429B-AF61-61945D4F24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43CB6F-C11B-40A1-AA17-5337F931B3E0}" type="slidenum">
              <a:rPr lang="ko-KR" altLang="en-US" smtClean="0"/>
              <a:t>‹#›</a:t>
            </a:fld>
            <a:endParaRPr lang="ko-KR" altLang="en-US"/>
          </a:p>
        </p:txBody>
      </p:sp>
    </p:spTree>
    <p:extLst>
      <p:ext uri="{BB962C8B-B14F-4D97-AF65-F5344CB8AC3E}">
        <p14:creationId xmlns:p14="http://schemas.microsoft.com/office/powerpoint/2010/main" val="507325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8BDEB5-11C8-4FFD-966B-93DB62A96F3D}" type="datetimeFigureOut">
              <a:rPr lang="ko-KR" altLang="en-US" smtClean="0"/>
              <a:t>2020. 7. 17.</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62991A-D88A-415F-AA3F-DF12C52C61BF}" type="slidenum">
              <a:rPr lang="ko-KR" altLang="en-US" smtClean="0"/>
              <a:t>‹#›</a:t>
            </a:fld>
            <a:endParaRPr lang="ko-KR" altLang="en-US"/>
          </a:p>
        </p:txBody>
      </p:sp>
    </p:spTree>
    <p:extLst>
      <p:ext uri="{BB962C8B-B14F-4D97-AF65-F5344CB8AC3E}">
        <p14:creationId xmlns:p14="http://schemas.microsoft.com/office/powerpoint/2010/main" val="360806841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4262991A-D88A-415F-AA3F-DF12C52C61BF}" type="slidenum">
              <a:rPr lang="ko-KR" altLang="en-US" smtClean="0"/>
              <a:t>2</a:t>
            </a:fld>
            <a:endParaRPr lang="ko-KR" altLang="en-US"/>
          </a:p>
        </p:txBody>
      </p:sp>
    </p:spTree>
    <p:extLst>
      <p:ext uri="{BB962C8B-B14F-4D97-AF65-F5344CB8AC3E}">
        <p14:creationId xmlns:p14="http://schemas.microsoft.com/office/powerpoint/2010/main" val="110858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62991A-D88A-415F-AA3F-DF12C52C61BF}" type="slidenum">
              <a:rPr lang="ko-KR" altLang="en-US" smtClean="0"/>
              <a:t>21</a:t>
            </a:fld>
            <a:endParaRPr lang="ko-KR" altLang="en-US"/>
          </a:p>
        </p:txBody>
      </p:sp>
    </p:spTree>
    <p:extLst>
      <p:ext uri="{BB962C8B-B14F-4D97-AF65-F5344CB8AC3E}">
        <p14:creationId xmlns:p14="http://schemas.microsoft.com/office/powerpoint/2010/main" val="1546604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09188" y="339502"/>
            <a:ext cx="4450844" cy="1152128"/>
          </a:xfrm>
          <a:prstGeom prst="rect">
            <a:avLst/>
          </a:prstGeom>
        </p:spPr>
        <p:txBody>
          <a:bodyPr anchor="ctr"/>
          <a:lstStyle>
            <a:lvl1pPr marL="0" indent="0" algn="l">
              <a:lnSpc>
                <a:spcPct val="100000"/>
              </a:lnSpc>
              <a:buNone/>
              <a:defRPr sz="3600" b="1" baseline="0">
                <a:solidFill>
                  <a:schemeClr val="bg1"/>
                </a:solidFill>
                <a:latin typeface="+mj-lt"/>
                <a:cs typeface="Arial" pitchFamily="34" charset="0"/>
              </a:defRPr>
            </a:lvl1pPr>
          </a:lstStyle>
          <a:p>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409188" y="1563638"/>
            <a:ext cx="4450844" cy="576064"/>
          </a:xfrm>
          <a:prstGeom prst="rect">
            <a:avLst/>
          </a:prstGeom>
        </p:spPr>
        <p:txBody>
          <a:bodyPr anchor="ctr"/>
          <a:lstStyle>
            <a:lvl1pPr marL="0" indent="0" algn="l">
              <a:lnSpc>
                <a:spcPct val="100000"/>
              </a:lnSpc>
              <a:buNone/>
              <a:defRPr sz="1200" b="0" baseline="0">
                <a:solidFill>
                  <a:schemeClr val="bg1"/>
                </a:solidFill>
                <a:latin typeface="+mn-lt"/>
                <a:cs typeface="Arial" pitchFamily="34" charset="0"/>
              </a:defRPr>
            </a:lvl1pPr>
          </a:lstStyle>
          <a:p>
            <a:pPr>
              <a:spcBef>
                <a:spcPts val="0"/>
              </a:spcBef>
              <a:defRPr/>
            </a:pPr>
            <a:r>
              <a:rPr lang="en-US" altLang="ko-KR" b="1" dirty="0"/>
              <a:t>INSERT THE TITLE </a:t>
            </a:r>
          </a:p>
          <a:p>
            <a:pPr>
              <a:spcBef>
                <a:spcPts val="0"/>
              </a:spcBef>
              <a:defRPr/>
            </a:pPr>
            <a:r>
              <a:rPr lang="en-US" altLang="ko-KR" b="1" dirty="0"/>
              <a:t>OF YOUR PRESENTATION HERE</a:t>
            </a:r>
            <a:endParaRPr lang="en-US" altLang="ko-KR"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28954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275606"/>
            <a:ext cx="9144000" cy="2592288"/>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7554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501168"/>
            <a:ext cx="4176000" cy="417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Frame 5"/>
          <p:cNvSpPr/>
          <p:nvPr userDrawn="1"/>
        </p:nvSpPr>
        <p:spPr>
          <a:xfrm rot="2700000">
            <a:off x="1947315" y="994934"/>
            <a:ext cx="3188468"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Chevron 8"/>
          <p:cNvSpPr/>
          <p:nvPr userDrawn="1"/>
        </p:nvSpPr>
        <p:spPr>
          <a:xfrm rot="10800000">
            <a:off x="906447" y="1455157"/>
            <a:ext cx="1432854" cy="2268009"/>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1390518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835732" cy="3867894"/>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5" y="1243801"/>
            <a:ext cx="4875935" cy="38996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8525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1611681"/>
            <a:ext cx="2791434"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7" y="1489421"/>
            <a:ext cx="3035425" cy="302654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1603730"/>
            <a:ext cx="2793972" cy="19110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6278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2790894"/>
            <a:ext cx="3816424" cy="1941096"/>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3" y="3061529"/>
            <a:ext cx="1783531" cy="1308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089023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499869"/>
            <a:ext cx="2520000" cy="252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0" y="3020149"/>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0" y="1354898"/>
            <a:ext cx="1664971" cy="166497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12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53778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139952" y="2571750"/>
            <a:ext cx="5004048" cy="576064"/>
          </a:xfrm>
          <a:prstGeom prst="rect">
            <a:avLst/>
          </a:prstGeom>
        </p:spPr>
        <p:txBody>
          <a:bodyPr anchor="ctr"/>
          <a:lstStyle>
            <a:lvl1pPr marL="0" indent="0" algn="l">
              <a:buNone/>
              <a:defRPr sz="3600" b="1" baseline="0">
                <a:solidFill>
                  <a:schemeClr val="accent3"/>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139952" y="3147814"/>
            <a:ext cx="5004048" cy="288032"/>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124462"/>
            <a:ext cx="9144000"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70052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115319"/>
            <a:ext cx="3888432"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2700526"/>
            <a:ext cx="3888136"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8100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547222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23478"/>
            <a:ext cx="7380312" cy="576064"/>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2" name="TextBox 1">
            <a:extLst>
              <a:ext uri="{FF2B5EF4-FFF2-40B4-BE49-F238E27FC236}">
                <a16:creationId xmlns:a16="http://schemas.microsoft.com/office/drawing/2014/main" id="{C248EF1D-55ED-0448-A759-6478005F9D79}"/>
              </a:ext>
            </a:extLst>
          </p:cNvPr>
          <p:cNvSpPr txBox="1"/>
          <p:nvPr userDrawn="1"/>
        </p:nvSpPr>
        <p:spPr>
          <a:xfrm>
            <a:off x="8388424" y="4659982"/>
            <a:ext cx="576064" cy="369332"/>
          </a:xfrm>
          <a:prstGeom prst="rect">
            <a:avLst/>
          </a:prstGeom>
          <a:noFill/>
        </p:spPr>
        <p:txBody>
          <a:bodyPr wrap="square" rtlCol="0">
            <a:spAutoFit/>
          </a:bodyPr>
          <a:lstStyle/>
          <a:p>
            <a:fld id="{D2113A13-0096-2046-9C0F-B7CFBD5EBBAE}" type="slidenum">
              <a:rPr lang="en-US" smtClean="0">
                <a:solidFill>
                  <a:schemeClr val="accent3"/>
                </a:solidFill>
              </a:rPr>
              <a:t>‹#›</a:t>
            </a:fld>
            <a:endParaRPr lang="en-US" dirty="0">
              <a:solidFill>
                <a:schemeClr val="accent3"/>
              </a:solidFill>
            </a:endParaRPr>
          </a:p>
        </p:txBody>
      </p:sp>
    </p:spTree>
    <p:extLst>
      <p:ext uri="{BB962C8B-B14F-4D97-AF65-F5344CB8AC3E}">
        <p14:creationId xmlns:p14="http://schemas.microsoft.com/office/powerpoint/2010/main" val="4035151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395769"/>
            <a:ext cx="1728192" cy="18002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267494"/>
            <a:ext cx="233975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267494"/>
            <a:ext cx="4248472" cy="460851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399152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2" r:id="rId3"/>
    <p:sldLayoutId id="2147483661" r:id="rId4"/>
    <p:sldLayoutId id="2147483660" r:id="rId5"/>
    <p:sldLayoutId id="2147483655" r:id="rId6"/>
    <p:sldLayoutId id="2147483663" r:id="rId7"/>
    <p:sldLayoutId id="2147483664" r:id="rId8"/>
    <p:sldLayoutId id="2147483666" r:id="rId9"/>
    <p:sldLayoutId id="2147483667" r:id="rId10"/>
    <p:sldLayoutId id="2147483668" r:id="rId11"/>
    <p:sldLayoutId id="2147483665" r:id="rId12"/>
    <p:sldLayoutId id="2147483669" r:id="rId13"/>
    <p:sldLayoutId id="2147483670" r:id="rId14"/>
    <p:sldLayoutId id="2147483656" r:id="rId15"/>
    <p:sldLayoutId id="2147483671" r:id="rId16"/>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3.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9188" y="339502"/>
            <a:ext cx="8483292" cy="1152128"/>
          </a:xfrm>
        </p:spPr>
        <p:txBody>
          <a:bodyPr/>
          <a:lstStyle/>
          <a:p>
            <a:r>
              <a:rPr lang="en-US" altLang="ko-KR" dirty="0" err="1">
                <a:solidFill>
                  <a:schemeClr val="tx2">
                    <a:lumMod val="75000"/>
                  </a:schemeClr>
                </a:solidFill>
                <a:ea typeface="맑은 고딕" pitchFamily="50" charset="-127"/>
              </a:rPr>
              <a:t>data_tructures</a:t>
            </a:r>
            <a:r>
              <a:rPr lang="en-US" altLang="ko-KR" dirty="0">
                <a:solidFill>
                  <a:schemeClr val="tx2">
                    <a:lumMod val="75000"/>
                  </a:schemeClr>
                </a:solidFill>
                <a:ea typeface="맑은 고딕" pitchFamily="50" charset="-127"/>
              </a:rPr>
              <a:t>(&amp;algorithms, lecture04)</a:t>
            </a:r>
            <a:endParaRPr lang="en-US" altLang="ko-KR" dirty="0">
              <a:solidFill>
                <a:schemeClr val="tx2">
                  <a:lumMod val="75000"/>
                </a:schemeClr>
              </a:solidFill>
            </a:endParaRPr>
          </a:p>
        </p:txBody>
      </p:sp>
      <p:sp>
        <p:nvSpPr>
          <p:cNvPr id="4" name="Text Placeholder 3"/>
          <p:cNvSpPr>
            <a:spLocks noGrp="1"/>
          </p:cNvSpPr>
          <p:nvPr>
            <p:ph type="body" sz="quarter" idx="11"/>
          </p:nvPr>
        </p:nvSpPr>
        <p:spPr/>
        <p:txBody>
          <a:bodyPr/>
          <a:lstStyle/>
          <a:p>
            <a:pPr>
              <a:spcBef>
                <a:spcPts val="0"/>
              </a:spcBef>
              <a:defRPr/>
            </a:pPr>
            <a:r>
              <a:rPr lang="en-US" altLang="ko-KR" b="1" dirty="0">
                <a:solidFill>
                  <a:schemeClr val="tx2">
                    <a:lumMod val="75000"/>
                  </a:schemeClr>
                </a:solidFill>
              </a:rPr>
              <a:t>Doan </a:t>
            </a:r>
            <a:r>
              <a:rPr lang="en-US" altLang="ko-KR" b="1" dirty="0" err="1">
                <a:solidFill>
                  <a:schemeClr val="tx2">
                    <a:lumMod val="75000"/>
                  </a:schemeClr>
                </a:solidFill>
              </a:rPr>
              <a:t>Trung</a:t>
            </a:r>
            <a:r>
              <a:rPr lang="en-US" altLang="ko-KR" b="1" dirty="0">
                <a:solidFill>
                  <a:schemeClr val="tx2">
                    <a:lumMod val="75000"/>
                  </a:schemeClr>
                </a:solidFill>
              </a:rPr>
              <a:t> Tung, PhD – University of Greenwich (Vietnam)</a:t>
            </a:r>
            <a:endParaRPr lang="en-US" altLang="ko-KR" dirty="0">
              <a:solidFill>
                <a:schemeClr val="tx2">
                  <a:lumMod val="75000"/>
                </a:schemeClr>
              </a:solidFill>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What Is A Tree</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4083918"/>
          </a:xfrm>
          <a:prstGeom prst="rect">
            <a:avLst/>
          </a:prstGeom>
        </p:spPr>
        <p:txBody>
          <a:bodyPr/>
          <a:lstStyle/>
          <a:p>
            <a:pPr algn="just" latinLnBrk="0" hangingPunct="0">
              <a:buClr>
                <a:schemeClr val="accent3"/>
              </a:buClr>
              <a:buFont typeface="Wingdings" pitchFamily="2" charset="2"/>
              <a:buChar char="v"/>
            </a:pPr>
            <a:r>
              <a:rPr lang="en-US" altLang="en-US" sz="2400" dirty="0"/>
              <a:t>A tree is an abstract model of a hierarchical structure</a:t>
            </a:r>
          </a:p>
          <a:p>
            <a:pPr algn="just" latinLnBrk="0" hangingPunct="0">
              <a:buClr>
                <a:schemeClr val="accent3"/>
              </a:buClr>
              <a:buFont typeface="Wingdings" pitchFamily="2" charset="2"/>
              <a:buChar char="v"/>
            </a:pPr>
            <a:r>
              <a:rPr lang="en-US" altLang="en-US" sz="2400" dirty="0"/>
              <a:t>A tree consists of nodes with parent-child relation</a:t>
            </a:r>
          </a:p>
          <a:p>
            <a:pPr algn="just" latinLnBrk="0" hangingPunct="0">
              <a:buClr>
                <a:schemeClr val="accent3"/>
              </a:buClr>
              <a:buFont typeface="Wingdings" pitchFamily="2" charset="2"/>
              <a:buChar char="v"/>
            </a:pPr>
            <a:r>
              <a:rPr lang="en-US" altLang="en-US" sz="2400" dirty="0"/>
              <a:t>Applications:</a:t>
            </a:r>
          </a:p>
          <a:p>
            <a:pPr lvl="1" algn="just" latinLnBrk="0" hangingPunct="0">
              <a:buClr>
                <a:schemeClr val="accent3"/>
              </a:buClr>
              <a:buFont typeface="Wingdings" pitchFamily="2" charset="2"/>
              <a:buChar char="v"/>
            </a:pPr>
            <a:r>
              <a:rPr lang="en-US" altLang="en-US" sz="2000" dirty="0"/>
              <a:t>Organization charts</a:t>
            </a:r>
          </a:p>
          <a:p>
            <a:pPr lvl="1" algn="just" latinLnBrk="0" hangingPunct="0">
              <a:buClr>
                <a:schemeClr val="accent3"/>
              </a:buClr>
              <a:buFont typeface="Wingdings" pitchFamily="2" charset="2"/>
              <a:buChar char="v"/>
            </a:pPr>
            <a:r>
              <a:rPr lang="en-US" altLang="en-US" sz="2000" dirty="0"/>
              <a:t>File systems</a:t>
            </a:r>
          </a:p>
          <a:p>
            <a:pPr lvl="1" algn="just" latinLnBrk="0" hangingPunct="0">
              <a:buClr>
                <a:schemeClr val="accent3"/>
              </a:buClr>
              <a:buFont typeface="Wingdings" pitchFamily="2" charset="2"/>
              <a:buChar char="v"/>
            </a:pPr>
            <a:r>
              <a:rPr lang="en-US" altLang="en-US" sz="2000" dirty="0"/>
              <a:t>Programming environments</a:t>
            </a:r>
          </a:p>
          <a:p>
            <a:pPr algn="just" latinLnBrk="0" hangingPunct="0">
              <a:buClr>
                <a:schemeClr val="accent3"/>
              </a:buClr>
              <a:buFont typeface="Wingdings" pitchFamily="2" charset="2"/>
              <a:buChar char="v"/>
            </a:pPr>
            <a:r>
              <a:rPr lang="en-US" altLang="en-US" sz="2400" dirty="0"/>
              <a:t>Every node except one (a root) has a unique parent</a:t>
            </a:r>
          </a:p>
          <a:p>
            <a:pPr algn="just" latinLnBrk="0" hangingPunct="0">
              <a:buClr>
                <a:schemeClr val="accent3"/>
              </a:buClr>
              <a:buFont typeface="Wingdings" pitchFamily="2" charset="2"/>
              <a:buChar char="v"/>
            </a:pPr>
            <a:endParaRPr lang="en-US" altLang="en-US" sz="2400" dirty="0"/>
          </a:p>
        </p:txBody>
      </p:sp>
    </p:spTree>
    <p:extLst>
      <p:ext uri="{BB962C8B-B14F-4D97-AF65-F5344CB8AC3E}">
        <p14:creationId xmlns:p14="http://schemas.microsoft.com/office/powerpoint/2010/main" val="348463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Formal Definition</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456384"/>
          </a:xfrm>
          <a:prstGeom prst="rect">
            <a:avLst/>
          </a:prstGeom>
        </p:spPr>
        <p:txBody>
          <a:bodyPr/>
          <a:lstStyle/>
          <a:p>
            <a:pPr algn="just" latinLnBrk="0" hangingPunct="0">
              <a:buClr>
                <a:schemeClr val="accent3"/>
              </a:buClr>
              <a:buFont typeface="Wingdings" pitchFamily="2" charset="2"/>
              <a:buChar char="v"/>
            </a:pPr>
            <a:r>
              <a:rPr lang="en-US" altLang="en-US" sz="2400" dirty="0"/>
              <a:t>Empty structure is an empty tree</a:t>
            </a:r>
          </a:p>
          <a:p>
            <a:pPr algn="just" latinLnBrk="0" hangingPunct="0">
              <a:buClr>
                <a:schemeClr val="accent3"/>
              </a:buClr>
              <a:buFont typeface="Wingdings" pitchFamily="2" charset="2"/>
              <a:buChar char="v"/>
            </a:pPr>
            <a:r>
              <a:rPr lang="en-US" altLang="en-US" sz="2400" dirty="0"/>
              <a:t>Non-empty tree consists of a root and its children, where these children are also trees</a:t>
            </a:r>
          </a:p>
        </p:txBody>
      </p:sp>
      <p:pic>
        <p:nvPicPr>
          <p:cNvPr id="2" name="Picture 1">
            <a:extLst>
              <a:ext uri="{FF2B5EF4-FFF2-40B4-BE49-F238E27FC236}">
                <a16:creationId xmlns:a16="http://schemas.microsoft.com/office/drawing/2014/main" id="{6F926B89-FCB8-B942-93A6-560516F154BC}"/>
              </a:ext>
            </a:extLst>
          </p:cNvPr>
          <p:cNvPicPr>
            <a:picLocks noChangeAspect="1"/>
          </p:cNvPicPr>
          <p:nvPr/>
        </p:nvPicPr>
        <p:blipFill>
          <a:blip r:embed="rId2"/>
          <a:stretch>
            <a:fillRect/>
          </a:stretch>
        </p:blipFill>
        <p:spPr>
          <a:xfrm>
            <a:off x="2622735" y="2276190"/>
            <a:ext cx="5213289" cy="2867309"/>
          </a:xfrm>
          <a:prstGeom prst="rect">
            <a:avLst/>
          </a:prstGeom>
        </p:spPr>
      </p:pic>
    </p:spTree>
    <p:extLst>
      <p:ext uri="{BB962C8B-B14F-4D97-AF65-F5344CB8AC3E}">
        <p14:creationId xmlns:p14="http://schemas.microsoft.com/office/powerpoint/2010/main" val="1679132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Tree Terminologies</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888432"/>
          </a:xfrm>
          <a:prstGeom prst="rect">
            <a:avLst/>
          </a:prstGeom>
        </p:spPr>
        <p:txBody>
          <a:bodyPr>
            <a:normAutofit/>
          </a:bodyPr>
          <a:lstStyle/>
          <a:p>
            <a:pPr algn="just" latinLnBrk="0" hangingPunct="0">
              <a:buClr>
                <a:schemeClr val="accent3"/>
              </a:buClr>
              <a:buFont typeface="Wingdings" pitchFamily="2" charset="2"/>
              <a:buChar char="v"/>
            </a:pPr>
            <a:r>
              <a:rPr lang="en-US" altLang="en-US" sz="2400" dirty="0">
                <a:solidFill>
                  <a:srgbClr val="FF0000"/>
                </a:solidFill>
              </a:rPr>
              <a:t>Root</a:t>
            </a:r>
            <a:r>
              <a:rPr lang="en-US" altLang="en-US" sz="2400" dirty="0"/>
              <a:t>: unique node without a parent</a:t>
            </a:r>
          </a:p>
          <a:p>
            <a:pPr algn="just" latinLnBrk="0" hangingPunct="0">
              <a:buClr>
                <a:schemeClr val="accent3"/>
              </a:buClr>
              <a:buFont typeface="Wingdings" pitchFamily="2" charset="2"/>
              <a:buChar char="v"/>
            </a:pPr>
            <a:r>
              <a:rPr lang="en-US" altLang="en-US" sz="2400" dirty="0">
                <a:solidFill>
                  <a:srgbClr val="FF0000"/>
                </a:solidFill>
              </a:rPr>
              <a:t>Internal node</a:t>
            </a:r>
            <a:r>
              <a:rPr lang="en-US" altLang="en-US" sz="2400" dirty="0"/>
              <a:t>: node with at least one </a:t>
            </a:r>
          </a:p>
          <a:p>
            <a:pPr algn="just" latinLnBrk="0" hangingPunct="0">
              <a:buClr>
                <a:schemeClr val="accent3"/>
              </a:buClr>
              <a:buFont typeface="Wingdings" pitchFamily="2" charset="2"/>
              <a:buChar char="v"/>
            </a:pPr>
            <a:r>
              <a:rPr lang="en-US" altLang="en-US" sz="2400" dirty="0">
                <a:solidFill>
                  <a:srgbClr val="FF0000"/>
                </a:solidFill>
              </a:rPr>
              <a:t>Leaf</a:t>
            </a:r>
            <a:r>
              <a:rPr lang="en-US" altLang="en-US" sz="2400" dirty="0"/>
              <a:t>: node without children </a:t>
            </a:r>
          </a:p>
          <a:p>
            <a:pPr algn="just" latinLnBrk="0" hangingPunct="0">
              <a:buClr>
                <a:schemeClr val="accent3"/>
              </a:buClr>
              <a:buFont typeface="Wingdings" pitchFamily="2" charset="2"/>
              <a:buChar char="v"/>
            </a:pPr>
            <a:r>
              <a:rPr lang="en-US" altLang="en-US" sz="2400" dirty="0">
                <a:solidFill>
                  <a:srgbClr val="FF0000"/>
                </a:solidFill>
              </a:rPr>
              <a:t>Ancestors</a:t>
            </a:r>
            <a:r>
              <a:rPr lang="en-US" altLang="en-US" sz="2400" dirty="0"/>
              <a:t>: parent, grandparent, great-grand-parent, …</a:t>
            </a:r>
          </a:p>
          <a:p>
            <a:pPr algn="just" latinLnBrk="0" hangingPunct="0">
              <a:buClr>
                <a:schemeClr val="accent3"/>
              </a:buClr>
              <a:buFont typeface="Wingdings" pitchFamily="2" charset="2"/>
              <a:buChar char="v"/>
            </a:pPr>
            <a:r>
              <a:rPr lang="en-US" altLang="en-US" sz="2400" dirty="0">
                <a:solidFill>
                  <a:srgbClr val="FF0000"/>
                </a:solidFill>
              </a:rPr>
              <a:t>Descendants</a:t>
            </a:r>
            <a:r>
              <a:rPr lang="en-US" altLang="en-US" sz="2400" dirty="0"/>
              <a:t>: child, grandchild, great-grandchild, etc.</a:t>
            </a:r>
          </a:p>
          <a:p>
            <a:pPr algn="just" latinLnBrk="0" hangingPunct="0">
              <a:buClr>
                <a:schemeClr val="accent3"/>
              </a:buClr>
              <a:buFont typeface="Wingdings" pitchFamily="2" charset="2"/>
              <a:buChar char="v"/>
            </a:pPr>
            <a:r>
              <a:rPr lang="en-US" altLang="en-US" sz="2400" dirty="0">
                <a:solidFill>
                  <a:srgbClr val="FF0000"/>
                </a:solidFill>
              </a:rPr>
              <a:t>Level</a:t>
            </a:r>
            <a:r>
              <a:rPr lang="en-US" altLang="en-US" sz="2400" dirty="0"/>
              <a:t>: a root is at level 1 (sometimes 0). A father is at level </a:t>
            </a:r>
            <a:r>
              <a:rPr lang="en-US" altLang="en-US" sz="2400" i="1" dirty="0" err="1"/>
              <a:t>i</a:t>
            </a:r>
            <a:r>
              <a:rPr lang="en-US" altLang="en-US" sz="2400" dirty="0"/>
              <a:t> then its children are at level </a:t>
            </a:r>
            <a:r>
              <a:rPr lang="en-US" altLang="en-US" sz="2400" i="1" dirty="0"/>
              <a:t>i+1</a:t>
            </a:r>
          </a:p>
        </p:txBody>
      </p:sp>
    </p:spTree>
    <p:extLst>
      <p:ext uri="{BB962C8B-B14F-4D97-AF65-F5344CB8AC3E}">
        <p14:creationId xmlns:p14="http://schemas.microsoft.com/office/powerpoint/2010/main" val="355748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Tree Terminologies</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888432"/>
          </a:xfrm>
          <a:prstGeom prst="rect">
            <a:avLst/>
          </a:prstGeom>
        </p:spPr>
        <p:txBody>
          <a:bodyPr>
            <a:normAutofit/>
          </a:bodyPr>
          <a:lstStyle/>
          <a:p>
            <a:pPr algn="just" latinLnBrk="0" hangingPunct="0">
              <a:buClr>
                <a:schemeClr val="accent3"/>
              </a:buClr>
              <a:buFont typeface="Wingdings" pitchFamily="2" charset="2"/>
              <a:buChar char="v"/>
            </a:pPr>
            <a:r>
              <a:rPr lang="en-US" altLang="en-US" sz="2400" dirty="0">
                <a:solidFill>
                  <a:srgbClr val="FF0000"/>
                </a:solidFill>
              </a:rPr>
              <a:t>Height</a:t>
            </a:r>
            <a:r>
              <a:rPr lang="en-US" altLang="en-US" sz="2400" dirty="0"/>
              <a:t>: maximum level in a tree </a:t>
            </a:r>
          </a:p>
          <a:p>
            <a:pPr algn="just" latinLnBrk="0" hangingPunct="0">
              <a:buClr>
                <a:schemeClr val="accent3"/>
              </a:buClr>
              <a:buFont typeface="Wingdings" pitchFamily="2" charset="2"/>
              <a:buChar char="v"/>
            </a:pPr>
            <a:r>
              <a:rPr lang="en-US" altLang="en-US" sz="2400" dirty="0">
                <a:solidFill>
                  <a:srgbClr val="FF0000"/>
                </a:solidFill>
              </a:rPr>
              <a:t>Empty tree</a:t>
            </a:r>
            <a:r>
              <a:rPr lang="en-US" altLang="en-US" sz="2400" dirty="0"/>
              <a:t> is a legitimate tree of height 0 (by definition)</a:t>
            </a:r>
          </a:p>
          <a:p>
            <a:pPr algn="just" latinLnBrk="0" hangingPunct="0">
              <a:buClr>
                <a:schemeClr val="accent3"/>
              </a:buClr>
              <a:buFont typeface="Wingdings" pitchFamily="2" charset="2"/>
              <a:buChar char="v"/>
            </a:pPr>
            <a:r>
              <a:rPr lang="en-US" altLang="en-US" sz="2400" dirty="0"/>
              <a:t>A single node is a tree of height 1</a:t>
            </a:r>
          </a:p>
          <a:p>
            <a:pPr algn="just" latinLnBrk="0" hangingPunct="0">
              <a:buClr>
                <a:schemeClr val="accent3"/>
              </a:buClr>
              <a:buFont typeface="Wingdings" pitchFamily="2" charset="2"/>
              <a:buChar char="v"/>
            </a:pPr>
            <a:r>
              <a:rPr lang="en-US" altLang="en-US" sz="2400" dirty="0">
                <a:solidFill>
                  <a:srgbClr val="FF0000"/>
                </a:solidFill>
              </a:rPr>
              <a:t>Degree</a:t>
            </a:r>
            <a:r>
              <a:rPr lang="en-US" altLang="en-US" sz="2400" dirty="0"/>
              <a:t> (order): number of its children</a:t>
            </a:r>
          </a:p>
          <a:p>
            <a:pPr algn="just" latinLnBrk="0" hangingPunct="0">
              <a:buClr>
                <a:schemeClr val="accent3"/>
              </a:buClr>
              <a:buFont typeface="Wingdings" pitchFamily="2" charset="2"/>
              <a:buChar char="v"/>
            </a:pPr>
            <a:r>
              <a:rPr lang="en-US" altLang="en-US" sz="2400" dirty="0"/>
              <a:t>Each node has to be </a:t>
            </a:r>
            <a:r>
              <a:rPr lang="en-US" altLang="en-US" sz="2400" dirty="0">
                <a:solidFill>
                  <a:srgbClr val="FF0000"/>
                </a:solidFill>
              </a:rPr>
              <a:t>reachable</a:t>
            </a:r>
            <a:r>
              <a:rPr lang="en-US" altLang="en-US" sz="2400" dirty="0"/>
              <a:t> from the root through a unique sequence of arcs, called path.</a:t>
            </a:r>
          </a:p>
          <a:p>
            <a:pPr algn="just" latinLnBrk="0" hangingPunct="0">
              <a:buClr>
                <a:schemeClr val="accent3"/>
              </a:buClr>
              <a:buFont typeface="Wingdings" pitchFamily="2" charset="2"/>
              <a:buChar char="v"/>
            </a:pPr>
            <a:r>
              <a:rPr lang="en-US" altLang="en-US" sz="2400" dirty="0"/>
              <a:t>The number of arcs in a path is called the length of the path.</a:t>
            </a:r>
          </a:p>
        </p:txBody>
      </p:sp>
    </p:spTree>
    <p:extLst>
      <p:ext uri="{BB962C8B-B14F-4D97-AF65-F5344CB8AC3E}">
        <p14:creationId xmlns:p14="http://schemas.microsoft.com/office/powerpoint/2010/main" val="421529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45341-E98B-904E-BC64-C34F15CDEE02}"/>
              </a:ext>
            </a:extLst>
          </p:cNvPr>
          <p:cNvPicPr>
            <a:picLocks noChangeAspect="1"/>
          </p:cNvPicPr>
          <p:nvPr/>
        </p:nvPicPr>
        <p:blipFill>
          <a:blip r:embed="rId2"/>
          <a:stretch>
            <a:fillRect/>
          </a:stretch>
        </p:blipFill>
        <p:spPr>
          <a:xfrm>
            <a:off x="1790328" y="3183022"/>
            <a:ext cx="6706964" cy="1837000"/>
          </a:xfrm>
          <a:prstGeom prst="rect">
            <a:avLst/>
          </a:prstGeom>
        </p:spPr>
      </p:pic>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dirty="0"/>
              <a:t>m-</a:t>
            </a:r>
            <a:r>
              <a:rPr lang="en-US" dirty="0" err="1"/>
              <a:t>ary</a:t>
            </a:r>
            <a:r>
              <a:rPr lang="en-US" dirty="0"/>
              <a:t> Trees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960440"/>
          </a:xfrm>
          <a:prstGeom prst="rect">
            <a:avLst/>
          </a:prstGeom>
        </p:spPr>
        <p:txBody>
          <a:bodyPr/>
          <a:lstStyle/>
          <a:p>
            <a:pPr algn="just" latinLnBrk="0" hangingPunct="0">
              <a:buClr>
                <a:schemeClr val="accent3"/>
              </a:buClr>
              <a:buFont typeface="Wingdings" pitchFamily="2" charset="2"/>
              <a:buChar char="v"/>
            </a:pPr>
            <a:r>
              <a:rPr lang="en-US" sz="2400" dirty="0"/>
              <a:t>Definition: A rooted tree is called an m-</a:t>
            </a:r>
            <a:r>
              <a:rPr lang="en-US" sz="2400" dirty="0" err="1"/>
              <a:t>ary</a:t>
            </a:r>
            <a:r>
              <a:rPr lang="en-US" sz="2400" dirty="0"/>
              <a:t> tree if each vertex has at most m children. </a:t>
            </a:r>
          </a:p>
          <a:p>
            <a:pPr algn="just" latinLnBrk="0" hangingPunct="0">
              <a:buClr>
                <a:schemeClr val="accent3"/>
              </a:buClr>
              <a:buFont typeface="Wingdings" pitchFamily="2" charset="2"/>
              <a:buChar char="v"/>
            </a:pPr>
            <a:r>
              <a:rPr lang="en-US" sz="2400" dirty="0"/>
              <a:t>The tree is called a full m-</a:t>
            </a:r>
            <a:r>
              <a:rPr lang="en-US" sz="2400" dirty="0" err="1"/>
              <a:t>ary</a:t>
            </a:r>
            <a:r>
              <a:rPr lang="en-US" sz="2400" dirty="0"/>
              <a:t> tree if every internal vertex has exactly m children.</a:t>
            </a:r>
          </a:p>
          <a:p>
            <a:pPr algn="just" latinLnBrk="0" hangingPunct="0">
              <a:buClr>
                <a:schemeClr val="accent3"/>
              </a:buClr>
              <a:buFont typeface="Wingdings" pitchFamily="2" charset="2"/>
              <a:buChar char="v"/>
            </a:pPr>
            <a:r>
              <a:rPr lang="en-US" sz="2400" dirty="0"/>
              <a:t>An m-</a:t>
            </a:r>
            <a:r>
              <a:rPr lang="en-US" sz="2400" dirty="0" err="1"/>
              <a:t>ary</a:t>
            </a:r>
            <a:r>
              <a:rPr lang="en-US" sz="2400" dirty="0"/>
              <a:t> tree with m = 2 is called a binary tree.</a:t>
            </a:r>
            <a:endParaRPr lang="en-US" sz="1600" dirty="0"/>
          </a:p>
        </p:txBody>
      </p:sp>
    </p:spTree>
    <p:extLst>
      <p:ext uri="{BB962C8B-B14F-4D97-AF65-F5344CB8AC3E}">
        <p14:creationId xmlns:p14="http://schemas.microsoft.com/office/powerpoint/2010/main" val="4289807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dirty="0"/>
              <a:t>Properties of Trees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960440"/>
          </a:xfrm>
          <a:prstGeom prst="rect">
            <a:avLst/>
          </a:prstGeom>
        </p:spPr>
        <p:txBody>
          <a:bodyPr/>
          <a:lstStyle/>
          <a:p>
            <a:pPr algn="just" latinLnBrk="0" hangingPunct="0">
              <a:buClr>
                <a:schemeClr val="accent3"/>
              </a:buClr>
              <a:buFont typeface="Wingdings" pitchFamily="2" charset="2"/>
              <a:buChar char="v"/>
            </a:pPr>
            <a:r>
              <a:rPr lang="en-US" sz="2400" dirty="0"/>
              <a:t>A tree with n vertices has n – 1 edges</a:t>
            </a:r>
          </a:p>
          <a:p>
            <a:pPr algn="just" latinLnBrk="0" hangingPunct="0">
              <a:buClr>
                <a:schemeClr val="accent3"/>
              </a:buClr>
              <a:buFont typeface="Wingdings" pitchFamily="2" charset="2"/>
              <a:buChar char="v"/>
            </a:pPr>
            <a:r>
              <a:rPr lang="en-US" sz="2400" dirty="0"/>
              <a:t>If a full m-</a:t>
            </a:r>
            <a:r>
              <a:rPr lang="en-US" sz="2400" dirty="0" err="1"/>
              <a:t>ary</a:t>
            </a:r>
            <a:r>
              <a:rPr lang="en-US" sz="2400" dirty="0"/>
              <a:t> tree with n vertices, </a:t>
            </a:r>
            <a:r>
              <a:rPr lang="en-US" sz="2400" dirty="0" err="1"/>
              <a:t>i</a:t>
            </a:r>
            <a:r>
              <a:rPr lang="en-US" sz="2400" dirty="0"/>
              <a:t> internal vertices and l leaves then only one of n, </a:t>
            </a:r>
            <a:r>
              <a:rPr lang="en-US" sz="2400" dirty="0" err="1"/>
              <a:t>i</a:t>
            </a:r>
            <a:r>
              <a:rPr lang="en-US" sz="2400" dirty="0"/>
              <a:t> and l can determine the others.</a:t>
            </a:r>
          </a:p>
          <a:p>
            <a:pPr lvl="1" algn="just" latinLnBrk="0" hangingPunct="0">
              <a:buClr>
                <a:schemeClr val="accent3"/>
              </a:buClr>
              <a:buFont typeface="Wingdings" pitchFamily="2" charset="2"/>
              <a:buChar char="v"/>
            </a:pPr>
            <a:r>
              <a:rPr lang="en-US" sz="2000" dirty="0"/>
              <a:t>If </a:t>
            </a:r>
            <a:r>
              <a:rPr lang="en-US" sz="2000" dirty="0">
                <a:solidFill>
                  <a:srgbClr val="FF0000"/>
                </a:solidFill>
                <a:latin typeface="Apple Chancery" panose="03020702040506060504" pitchFamily="66" charset="-79"/>
                <a:cs typeface="Apple Chancery" panose="03020702040506060504" pitchFamily="66" charset="-79"/>
              </a:rPr>
              <a:t>n</a:t>
            </a:r>
            <a:r>
              <a:rPr lang="en-US" sz="2000" dirty="0"/>
              <a:t> vertices, then </a:t>
            </a:r>
            <a:r>
              <a:rPr lang="en-US" sz="2000" dirty="0" err="1">
                <a:solidFill>
                  <a:srgbClr val="FF0000"/>
                </a:solidFill>
                <a:latin typeface="Apple Chancery" panose="03020702040506060504" pitchFamily="66" charset="-79"/>
                <a:cs typeface="Apple Chancery" panose="03020702040506060504" pitchFamily="66" charset="-79"/>
              </a:rPr>
              <a:t>i</a:t>
            </a:r>
            <a:r>
              <a:rPr lang="en-US" sz="2000" dirty="0">
                <a:solidFill>
                  <a:srgbClr val="FF0000"/>
                </a:solidFill>
                <a:latin typeface="Apple Chancery" panose="03020702040506060504" pitchFamily="66" charset="-79"/>
                <a:cs typeface="Apple Chancery" panose="03020702040506060504" pitchFamily="66" charset="-79"/>
              </a:rPr>
              <a:t> = (n -  1) / m </a:t>
            </a:r>
            <a:r>
              <a:rPr lang="en-US" sz="2000" dirty="0"/>
              <a:t>and </a:t>
            </a:r>
            <a:r>
              <a:rPr lang="en-US" sz="2000" dirty="0">
                <a:solidFill>
                  <a:srgbClr val="FF0000"/>
                </a:solidFill>
                <a:latin typeface="Apple Chancery" panose="03020702040506060504" pitchFamily="66" charset="-79"/>
                <a:cs typeface="Apple Chancery" panose="03020702040506060504" pitchFamily="66" charset="-79"/>
              </a:rPr>
              <a:t>l = [(m − 1)n + 1]/m</a:t>
            </a:r>
            <a:r>
              <a:rPr lang="en-US" sz="2000" dirty="0">
                <a:latin typeface="Apple Chancery" panose="03020702040506060504" pitchFamily="66" charset="-79"/>
                <a:cs typeface="Apple Chancery" panose="03020702040506060504" pitchFamily="66" charset="-79"/>
              </a:rPr>
              <a:t> </a:t>
            </a:r>
          </a:p>
          <a:p>
            <a:pPr lvl="1" algn="just" latinLnBrk="0" hangingPunct="0">
              <a:buClr>
                <a:schemeClr val="accent3"/>
              </a:buClr>
              <a:buFont typeface="Wingdings" pitchFamily="2" charset="2"/>
              <a:buChar char="v"/>
            </a:pPr>
            <a:r>
              <a:rPr lang="en-US" sz="2000" dirty="0"/>
              <a:t>If </a:t>
            </a:r>
            <a:r>
              <a:rPr lang="en-US" sz="2000" dirty="0" err="1">
                <a:solidFill>
                  <a:srgbClr val="FF0000"/>
                </a:solidFill>
                <a:latin typeface="Apple Chancery" panose="03020702040506060504" pitchFamily="66" charset="-79"/>
                <a:cs typeface="Apple Chancery" panose="03020702040506060504" pitchFamily="66" charset="-79"/>
              </a:rPr>
              <a:t>i</a:t>
            </a:r>
            <a:r>
              <a:rPr lang="en-US" sz="2000" dirty="0"/>
              <a:t> internal vertices, then </a:t>
            </a:r>
            <a:r>
              <a:rPr lang="en-US" sz="2000" dirty="0">
                <a:solidFill>
                  <a:srgbClr val="FF0000"/>
                </a:solidFill>
                <a:latin typeface="Apple Chancery" panose="03020702040506060504" pitchFamily="66" charset="-79"/>
                <a:cs typeface="Apple Chancery" panose="03020702040506060504" pitchFamily="66" charset="-79"/>
              </a:rPr>
              <a:t>n = mi + 1 </a:t>
            </a:r>
            <a:r>
              <a:rPr lang="en-US" sz="2000" dirty="0"/>
              <a:t>and </a:t>
            </a:r>
            <a:r>
              <a:rPr lang="en-US" sz="2000" dirty="0">
                <a:solidFill>
                  <a:srgbClr val="FF0000"/>
                </a:solidFill>
                <a:latin typeface="Apple Chancery" panose="03020702040506060504" pitchFamily="66" charset="-79"/>
                <a:cs typeface="Apple Chancery" panose="03020702040506060504" pitchFamily="66" charset="-79"/>
              </a:rPr>
              <a:t>l = (m – 1)</a:t>
            </a:r>
            <a:r>
              <a:rPr lang="en-US" sz="2000" dirty="0" err="1">
                <a:solidFill>
                  <a:srgbClr val="FF0000"/>
                </a:solidFill>
                <a:latin typeface="Apple Chancery" panose="03020702040506060504" pitchFamily="66" charset="-79"/>
                <a:cs typeface="Apple Chancery" panose="03020702040506060504" pitchFamily="66" charset="-79"/>
              </a:rPr>
              <a:t>i</a:t>
            </a:r>
            <a:r>
              <a:rPr lang="en-US" sz="2000" dirty="0">
                <a:solidFill>
                  <a:srgbClr val="FF0000"/>
                </a:solidFill>
                <a:latin typeface="Apple Chancery" panose="03020702040506060504" pitchFamily="66" charset="-79"/>
                <a:cs typeface="Apple Chancery" panose="03020702040506060504" pitchFamily="66" charset="-79"/>
              </a:rPr>
              <a:t> + 1</a:t>
            </a:r>
          </a:p>
          <a:p>
            <a:pPr lvl="1" algn="just" latinLnBrk="0" hangingPunct="0">
              <a:buClr>
                <a:schemeClr val="accent3"/>
              </a:buClr>
              <a:buFont typeface="Wingdings" pitchFamily="2" charset="2"/>
              <a:buChar char="v"/>
            </a:pPr>
            <a:r>
              <a:rPr lang="en-US" sz="2000" dirty="0"/>
              <a:t>If </a:t>
            </a:r>
            <a:r>
              <a:rPr lang="en-US" sz="2000" dirty="0">
                <a:solidFill>
                  <a:srgbClr val="FF0000"/>
                </a:solidFill>
                <a:latin typeface="Apple Chancery" panose="03020702040506060504" pitchFamily="66" charset="-79"/>
                <a:cs typeface="Apple Chancery" panose="03020702040506060504" pitchFamily="66" charset="-79"/>
              </a:rPr>
              <a:t>l</a:t>
            </a:r>
            <a:r>
              <a:rPr lang="en-US" sz="2000" dirty="0"/>
              <a:t> leaves then </a:t>
            </a:r>
            <a:r>
              <a:rPr lang="en-US" sz="2000" dirty="0">
                <a:solidFill>
                  <a:srgbClr val="FF0000"/>
                </a:solidFill>
                <a:latin typeface="Apple Chancery" panose="03020702040506060504" pitchFamily="66" charset="-79"/>
                <a:cs typeface="Apple Chancery" panose="03020702040506060504" pitchFamily="66" charset="-79"/>
              </a:rPr>
              <a:t>n = (ml – 1)/(m – 1) </a:t>
            </a:r>
            <a:r>
              <a:rPr lang="en-US" sz="2000" dirty="0"/>
              <a:t>and </a:t>
            </a:r>
            <a:r>
              <a:rPr lang="en-US" sz="2000" dirty="0" err="1">
                <a:solidFill>
                  <a:srgbClr val="FF0000"/>
                </a:solidFill>
                <a:latin typeface="Apple Chancery" panose="03020702040506060504" pitchFamily="66" charset="-79"/>
                <a:cs typeface="Apple Chancery" panose="03020702040506060504" pitchFamily="66" charset="-79"/>
              </a:rPr>
              <a:t>i</a:t>
            </a:r>
            <a:r>
              <a:rPr lang="en-US" sz="2000" dirty="0">
                <a:solidFill>
                  <a:srgbClr val="FF0000"/>
                </a:solidFill>
                <a:latin typeface="Apple Chancery" panose="03020702040506060504" pitchFamily="66" charset="-79"/>
                <a:cs typeface="Apple Chancery" panose="03020702040506060504" pitchFamily="66" charset="-79"/>
              </a:rPr>
              <a:t> = (l – 1) / (m – 1)</a:t>
            </a:r>
          </a:p>
        </p:txBody>
      </p:sp>
    </p:spTree>
    <p:extLst>
      <p:ext uri="{BB962C8B-B14F-4D97-AF65-F5344CB8AC3E}">
        <p14:creationId xmlns:p14="http://schemas.microsoft.com/office/powerpoint/2010/main" val="242614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Example: MLM Company</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4176464" cy="3960440"/>
          </a:xfrm>
          <a:prstGeom prst="rect">
            <a:avLst/>
          </a:prstGeom>
        </p:spPr>
        <p:txBody>
          <a:bodyPr/>
          <a:lstStyle/>
          <a:p>
            <a:pPr algn="just" latinLnBrk="0" hangingPunct="0">
              <a:buClr>
                <a:schemeClr val="accent3"/>
              </a:buClr>
              <a:buFont typeface="Wingdings" pitchFamily="2" charset="2"/>
              <a:buChar char="v"/>
            </a:pPr>
            <a:r>
              <a:rPr lang="en-US" sz="2000" dirty="0"/>
              <a:t>A MLM company starts by one person. Then each person has to find 4 people to sell products and join the network (which are called referrals). Some people can do this, but others cannot. If there are 100 people who cannot find any referrals, then how many people who have referrals and how many people in the company?</a:t>
            </a:r>
          </a:p>
        </p:txBody>
      </p:sp>
      <p:pic>
        <p:nvPicPr>
          <p:cNvPr id="9" name="Picture 8">
            <a:extLst>
              <a:ext uri="{FF2B5EF4-FFF2-40B4-BE49-F238E27FC236}">
                <a16:creationId xmlns:a16="http://schemas.microsoft.com/office/drawing/2014/main" id="{210ACABF-1CD2-5840-8E6A-2B215D6AB388}"/>
              </a:ext>
            </a:extLst>
          </p:cNvPr>
          <p:cNvPicPr>
            <a:picLocks noChangeAspect="1"/>
          </p:cNvPicPr>
          <p:nvPr/>
        </p:nvPicPr>
        <p:blipFill>
          <a:blip r:embed="rId2"/>
          <a:stretch>
            <a:fillRect/>
          </a:stretch>
        </p:blipFill>
        <p:spPr>
          <a:xfrm>
            <a:off x="6012160" y="1563638"/>
            <a:ext cx="3023080" cy="2099361"/>
          </a:xfrm>
          <a:prstGeom prst="rect">
            <a:avLst/>
          </a:prstGeom>
        </p:spPr>
      </p:pic>
    </p:spTree>
    <p:extLst>
      <p:ext uri="{BB962C8B-B14F-4D97-AF65-F5344CB8AC3E}">
        <p14:creationId xmlns:p14="http://schemas.microsoft.com/office/powerpoint/2010/main" val="409428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Balanced Trees</a:t>
            </a:r>
            <a:endParaRPr lang="en-US" dirty="0"/>
          </a:p>
        </p:txBody>
      </p:sp>
      <p:sp>
        <p:nvSpPr>
          <p:cNvPr id="5" name="Text Placeholder 5">
            <a:extLst>
              <a:ext uri="{FF2B5EF4-FFF2-40B4-BE49-F238E27FC236}">
                <a16:creationId xmlns:a16="http://schemas.microsoft.com/office/drawing/2014/main" id="{A3D22F88-47B1-0E49-8F91-7B5944437400}"/>
              </a:ext>
            </a:extLst>
          </p:cNvPr>
          <p:cNvSpPr txBox="1">
            <a:spLocks/>
          </p:cNvSpPr>
          <p:nvPr/>
        </p:nvSpPr>
        <p:spPr>
          <a:xfrm>
            <a:off x="1763688" y="1059582"/>
            <a:ext cx="7272808" cy="396044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just" latinLnBrk="0" hangingPunct="0">
              <a:buClr>
                <a:schemeClr val="accent3"/>
              </a:buClr>
              <a:buFont typeface="Wingdings" pitchFamily="2" charset="2"/>
              <a:buChar char="v"/>
            </a:pPr>
            <a:r>
              <a:rPr lang="en-US" sz="2000" dirty="0"/>
              <a:t>An m-</a:t>
            </a:r>
            <a:r>
              <a:rPr lang="en-US" sz="2000" dirty="0" err="1"/>
              <a:t>ary</a:t>
            </a:r>
            <a:r>
              <a:rPr lang="en-US" sz="2000" dirty="0"/>
              <a:t> tree of height h is called a </a:t>
            </a:r>
            <a:r>
              <a:rPr lang="en-US" sz="2000" dirty="0">
                <a:solidFill>
                  <a:srgbClr val="FF0000"/>
                </a:solidFill>
              </a:rPr>
              <a:t>balanced</a:t>
            </a:r>
            <a:r>
              <a:rPr lang="en-US" sz="2000" dirty="0"/>
              <a:t> tree if each leave has level h or h−1.</a:t>
            </a:r>
          </a:p>
        </p:txBody>
      </p:sp>
      <p:pic>
        <p:nvPicPr>
          <p:cNvPr id="6" name="Picture 5">
            <a:extLst>
              <a:ext uri="{FF2B5EF4-FFF2-40B4-BE49-F238E27FC236}">
                <a16:creationId xmlns:a16="http://schemas.microsoft.com/office/drawing/2014/main" id="{262DBBDF-A1CE-9C4B-A892-D55C143D9BC7}"/>
              </a:ext>
            </a:extLst>
          </p:cNvPr>
          <p:cNvPicPr>
            <a:picLocks noChangeAspect="1"/>
          </p:cNvPicPr>
          <p:nvPr/>
        </p:nvPicPr>
        <p:blipFill>
          <a:blip r:embed="rId2"/>
          <a:stretch>
            <a:fillRect/>
          </a:stretch>
        </p:blipFill>
        <p:spPr>
          <a:xfrm>
            <a:off x="2483768" y="2067694"/>
            <a:ext cx="5638801" cy="2232505"/>
          </a:xfrm>
          <a:prstGeom prst="rect">
            <a:avLst/>
          </a:prstGeom>
        </p:spPr>
      </p:pic>
      <p:sp>
        <p:nvSpPr>
          <p:cNvPr id="7" name="TextBox 6">
            <a:extLst>
              <a:ext uri="{FF2B5EF4-FFF2-40B4-BE49-F238E27FC236}">
                <a16:creationId xmlns:a16="http://schemas.microsoft.com/office/drawing/2014/main" id="{3991637A-42BB-1A40-BC0D-B34A009E273B}"/>
              </a:ext>
            </a:extLst>
          </p:cNvPr>
          <p:cNvSpPr txBox="1"/>
          <p:nvPr/>
        </p:nvSpPr>
        <p:spPr>
          <a:xfrm>
            <a:off x="4427984" y="4482163"/>
            <a:ext cx="2664296" cy="369332"/>
          </a:xfrm>
          <a:prstGeom prst="rect">
            <a:avLst/>
          </a:prstGeom>
          <a:noFill/>
        </p:spPr>
        <p:txBody>
          <a:bodyPr wrap="square" rtlCol="0">
            <a:spAutoFit/>
          </a:bodyPr>
          <a:lstStyle/>
          <a:p>
            <a:r>
              <a:rPr lang="en-US" dirty="0"/>
              <a:t>which one is balanced?</a:t>
            </a:r>
          </a:p>
        </p:txBody>
      </p:sp>
    </p:spTree>
    <p:extLst>
      <p:ext uri="{BB962C8B-B14F-4D97-AF65-F5344CB8AC3E}">
        <p14:creationId xmlns:p14="http://schemas.microsoft.com/office/powerpoint/2010/main" val="4151201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Exercises</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600400"/>
          </a:xfrm>
          <a:prstGeom prst="rect">
            <a:avLst/>
          </a:prstGeom>
        </p:spPr>
        <p:txBody>
          <a:bodyPr/>
          <a:lstStyle/>
          <a:p>
            <a:r>
              <a:rPr lang="en-US" sz="2000" dirty="0"/>
              <a:t>Which vertex is the root?</a:t>
            </a:r>
          </a:p>
          <a:p>
            <a:r>
              <a:rPr lang="en-US" sz="2000" dirty="0"/>
              <a:t>Which vertices are internal?</a:t>
            </a:r>
          </a:p>
          <a:p>
            <a:r>
              <a:rPr lang="en-US" sz="2000" dirty="0"/>
              <a:t>Which vertices are leaves?</a:t>
            </a:r>
          </a:p>
          <a:p>
            <a:r>
              <a:rPr lang="en-US" sz="2000" dirty="0"/>
              <a:t>Which vertices are children of j ?</a:t>
            </a:r>
          </a:p>
          <a:p>
            <a:r>
              <a:rPr lang="en-US" sz="2000" dirty="0"/>
              <a:t>Which vertex is the parent of h?</a:t>
            </a:r>
          </a:p>
          <a:p>
            <a:r>
              <a:rPr lang="en-US" sz="2000" dirty="0"/>
              <a:t>Which vertices are siblings of o?</a:t>
            </a:r>
          </a:p>
          <a:p>
            <a:r>
              <a:rPr lang="en-US" sz="2000" dirty="0"/>
              <a:t>Which vertices are ancestors of m?</a:t>
            </a:r>
          </a:p>
          <a:p>
            <a:r>
              <a:rPr lang="en-US" sz="2000" dirty="0"/>
              <a:t>Which vertices are descendants of b?</a:t>
            </a:r>
          </a:p>
          <a:p>
            <a:r>
              <a:rPr lang="en-US" sz="2000" dirty="0"/>
              <a:t>Is T a m-</a:t>
            </a:r>
            <a:r>
              <a:rPr lang="en-US" sz="2000" dirty="0" err="1"/>
              <a:t>ary</a:t>
            </a:r>
            <a:r>
              <a:rPr lang="en-US" sz="2000" dirty="0"/>
              <a:t> tree for some positive integer m?</a:t>
            </a:r>
          </a:p>
          <a:p>
            <a:r>
              <a:rPr lang="en-US" sz="2000" dirty="0"/>
              <a:t>What is the level of each vertex of T?</a:t>
            </a:r>
          </a:p>
        </p:txBody>
      </p:sp>
      <p:pic>
        <p:nvPicPr>
          <p:cNvPr id="5" name="Picture 4">
            <a:extLst>
              <a:ext uri="{FF2B5EF4-FFF2-40B4-BE49-F238E27FC236}">
                <a16:creationId xmlns:a16="http://schemas.microsoft.com/office/drawing/2014/main" id="{E89C238A-1AB1-8941-AFC4-8A830712EB8F}"/>
              </a:ext>
            </a:extLst>
          </p:cNvPr>
          <p:cNvPicPr>
            <a:picLocks noChangeAspect="1"/>
          </p:cNvPicPr>
          <p:nvPr/>
        </p:nvPicPr>
        <p:blipFill rotWithShape="1">
          <a:blip r:embed="rId2"/>
          <a:srcRect l="7268" b="2790"/>
          <a:stretch/>
        </p:blipFill>
        <p:spPr>
          <a:xfrm>
            <a:off x="5993106" y="915566"/>
            <a:ext cx="3150894" cy="2736303"/>
          </a:xfrm>
          <a:prstGeom prst="rect">
            <a:avLst/>
          </a:prstGeom>
        </p:spPr>
      </p:pic>
    </p:spTree>
    <p:extLst>
      <p:ext uri="{BB962C8B-B14F-4D97-AF65-F5344CB8AC3E}">
        <p14:creationId xmlns:p14="http://schemas.microsoft.com/office/powerpoint/2010/main" val="287807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err="1"/>
              <a:t>Excercises</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00800" cy="3600400"/>
          </a:xfrm>
          <a:prstGeom prst="rect">
            <a:avLst/>
          </a:prstGeom>
        </p:spPr>
        <p:txBody>
          <a:bodyPr/>
          <a:lstStyle/>
          <a:p>
            <a:r>
              <a:rPr lang="en-US" sz="2400" dirty="0"/>
              <a:t>How many vertices does a full 5-ary tree with 100 internal vertices have? </a:t>
            </a:r>
          </a:p>
          <a:p>
            <a:r>
              <a:rPr lang="en-US" sz="2400" dirty="0"/>
              <a:t>How many leaves does a full 3-ary tree with 100 vertices have? </a:t>
            </a:r>
          </a:p>
        </p:txBody>
      </p:sp>
    </p:spTree>
    <p:extLst>
      <p:ext uri="{BB962C8B-B14F-4D97-AF65-F5344CB8AC3E}">
        <p14:creationId xmlns:p14="http://schemas.microsoft.com/office/powerpoint/2010/main" val="4152189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95536" y="536274"/>
            <a:ext cx="1944216" cy="1171380"/>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b="1" dirty="0">
                <a:solidFill>
                  <a:schemeClr val="tx2">
                    <a:lumMod val="75000"/>
                  </a:schemeClr>
                </a:solidFill>
                <a:cs typeface="Arial" pitchFamily="34" charset="0"/>
              </a:rPr>
              <a:t>Plan</a:t>
            </a:r>
          </a:p>
        </p:txBody>
      </p:sp>
      <p:sp>
        <p:nvSpPr>
          <p:cNvPr id="2" name="Rectangle 1"/>
          <p:cNvSpPr/>
          <p:nvPr/>
        </p:nvSpPr>
        <p:spPr>
          <a:xfrm>
            <a:off x="7236296" y="0"/>
            <a:ext cx="190770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ight Arrow 3"/>
          <p:cNvSpPr/>
          <p:nvPr/>
        </p:nvSpPr>
        <p:spPr>
          <a:xfrm rot="20539464">
            <a:off x="7124472" y="872359"/>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ight Arrow 4"/>
          <p:cNvSpPr/>
          <p:nvPr/>
        </p:nvSpPr>
        <p:spPr>
          <a:xfrm rot="20539464">
            <a:off x="7124472" y="1976473"/>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ight Arrow 5"/>
          <p:cNvSpPr/>
          <p:nvPr/>
        </p:nvSpPr>
        <p:spPr>
          <a:xfrm rot="20539464">
            <a:off x="7124472" y="3080587"/>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ight Arrow 6"/>
          <p:cNvSpPr/>
          <p:nvPr/>
        </p:nvSpPr>
        <p:spPr>
          <a:xfrm rot="1060536" flipH="1">
            <a:off x="5964349" y="142441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ight Arrow 7"/>
          <p:cNvSpPr/>
          <p:nvPr/>
        </p:nvSpPr>
        <p:spPr>
          <a:xfrm rot="1060536" flipH="1">
            <a:off x="5964349" y="2528530"/>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ight Arrow 8"/>
          <p:cNvSpPr/>
          <p:nvPr/>
        </p:nvSpPr>
        <p:spPr>
          <a:xfrm rot="1060536" flipH="1">
            <a:off x="5964349" y="363264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ight Arrow 12"/>
          <p:cNvSpPr/>
          <p:nvPr/>
        </p:nvSpPr>
        <p:spPr>
          <a:xfrm rot="1060536" flipH="1">
            <a:off x="5964349" y="314404"/>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ight Arrow 5"/>
          <p:cNvSpPr/>
          <p:nvPr/>
        </p:nvSpPr>
        <p:spPr>
          <a:xfrm rot="20539464">
            <a:off x="7117193" y="4189468"/>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Right Arrow 3"/>
          <p:cNvSpPr/>
          <p:nvPr/>
        </p:nvSpPr>
        <p:spPr>
          <a:xfrm rot="20539464">
            <a:off x="7157361" y="12575"/>
            <a:ext cx="1334133" cy="793729"/>
          </a:xfrm>
          <a:custGeom>
            <a:avLst/>
            <a:gdLst/>
            <a:ahLst/>
            <a:cxnLst/>
            <a:rect l="l" t="t" r="r" b="b"/>
            <a:pathLst>
              <a:path w="1334133" h="793729">
                <a:moveTo>
                  <a:pt x="788394" y="0"/>
                </a:moveTo>
                <a:lnTo>
                  <a:pt x="1201063" y="131506"/>
                </a:lnTo>
                <a:lnTo>
                  <a:pt x="1334133" y="264576"/>
                </a:lnTo>
                <a:lnTo>
                  <a:pt x="804981" y="793729"/>
                </a:lnTo>
                <a:lnTo>
                  <a:pt x="804981" y="529153"/>
                </a:lnTo>
                <a:lnTo>
                  <a:pt x="0" y="529153"/>
                </a:lnTo>
                <a:lnTo>
                  <a:pt x="16862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ight Arrow 16"/>
          <p:cNvSpPr/>
          <p:nvPr/>
        </p:nvSpPr>
        <p:spPr>
          <a:xfrm rot="1060536" flipH="1">
            <a:off x="6020816" y="4705082"/>
            <a:ext cx="1184167" cy="614682"/>
          </a:xfrm>
          <a:custGeom>
            <a:avLst/>
            <a:gdLst/>
            <a:ahLst/>
            <a:cxnLst/>
            <a:rect l="l" t="t" r="r" b="b"/>
            <a:pathLst>
              <a:path w="1184167" h="614682">
                <a:moveTo>
                  <a:pt x="655014" y="0"/>
                </a:moveTo>
                <a:lnTo>
                  <a:pt x="655014" y="264577"/>
                </a:lnTo>
                <a:lnTo>
                  <a:pt x="0" y="264577"/>
                </a:lnTo>
                <a:lnTo>
                  <a:pt x="1098638" y="614682"/>
                </a:lnTo>
                <a:lnTo>
                  <a:pt x="1184167" y="5291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6137614" y="528443"/>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01</a:t>
            </a:r>
            <a:endParaRPr lang="ko-KR" altLang="en-US" sz="2400" b="1" dirty="0">
              <a:solidFill>
                <a:schemeClr val="accent2"/>
              </a:solidFill>
              <a:cs typeface="Arial" pitchFamily="34" charset="0"/>
            </a:endParaRPr>
          </a:p>
        </p:txBody>
      </p:sp>
      <p:sp>
        <p:nvSpPr>
          <p:cNvPr id="20" name="TextBox 19"/>
          <p:cNvSpPr txBox="1"/>
          <p:nvPr/>
        </p:nvSpPr>
        <p:spPr>
          <a:xfrm>
            <a:off x="6137614" y="1646559"/>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02</a:t>
            </a:r>
            <a:endParaRPr lang="ko-KR" altLang="en-US" sz="2400" b="1" dirty="0">
              <a:solidFill>
                <a:schemeClr val="accent2"/>
              </a:solidFill>
              <a:cs typeface="Arial" pitchFamily="34" charset="0"/>
            </a:endParaRPr>
          </a:p>
        </p:txBody>
      </p:sp>
      <p:sp>
        <p:nvSpPr>
          <p:cNvPr id="21" name="TextBox 20"/>
          <p:cNvSpPr txBox="1"/>
          <p:nvPr/>
        </p:nvSpPr>
        <p:spPr>
          <a:xfrm>
            <a:off x="6137614" y="2764675"/>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03</a:t>
            </a:r>
            <a:endParaRPr lang="ko-KR" altLang="en-US" sz="2400" b="1" dirty="0">
              <a:solidFill>
                <a:schemeClr val="accent2"/>
              </a:solidFill>
              <a:cs typeface="Arial" pitchFamily="34" charset="0"/>
            </a:endParaRPr>
          </a:p>
        </p:txBody>
      </p:sp>
      <p:sp>
        <p:nvSpPr>
          <p:cNvPr id="22" name="TextBox 21"/>
          <p:cNvSpPr txBox="1"/>
          <p:nvPr/>
        </p:nvSpPr>
        <p:spPr>
          <a:xfrm>
            <a:off x="6137614" y="3882791"/>
            <a:ext cx="554143" cy="461665"/>
          </a:xfrm>
          <a:prstGeom prst="rect">
            <a:avLst/>
          </a:prstGeom>
          <a:noFill/>
        </p:spPr>
        <p:txBody>
          <a:bodyPr wrap="square" rtlCol="0">
            <a:spAutoFit/>
          </a:bodyPr>
          <a:lstStyle/>
          <a:p>
            <a:pPr algn="ctr"/>
            <a:r>
              <a:rPr lang="en-US" altLang="ko-KR" sz="2400" b="1" dirty="0">
                <a:solidFill>
                  <a:schemeClr val="accent2"/>
                </a:solidFill>
                <a:cs typeface="Arial" pitchFamily="34" charset="0"/>
              </a:rPr>
              <a:t>04</a:t>
            </a:r>
            <a:endParaRPr lang="ko-KR" altLang="en-US" sz="2400" b="1" dirty="0">
              <a:solidFill>
                <a:schemeClr val="accent2"/>
              </a:solidFill>
              <a:cs typeface="Arial" pitchFamily="34" charset="0"/>
            </a:endParaRPr>
          </a:p>
        </p:txBody>
      </p:sp>
      <p:grpSp>
        <p:nvGrpSpPr>
          <p:cNvPr id="23" name="Group 22"/>
          <p:cNvGrpSpPr/>
          <p:nvPr/>
        </p:nvGrpSpPr>
        <p:grpSpPr>
          <a:xfrm>
            <a:off x="2595980" y="486098"/>
            <a:ext cx="3272009" cy="730940"/>
            <a:chOff x="2175371" y="1762964"/>
            <a:chExt cx="5040560" cy="730940"/>
          </a:xfrm>
        </p:grpSpPr>
        <p:sp>
          <p:nvSpPr>
            <p:cNvPr id="24"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Binary Search</a:t>
              </a:r>
            </a:p>
          </p:txBody>
        </p:sp>
        <p:sp>
          <p:nvSpPr>
            <p:cNvPr id="25" name="TextBox 24"/>
            <p:cNvSpPr txBox="1"/>
            <p:nvPr/>
          </p:nvSpPr>
          <p:spPr bwMode="auto">
            <a:xfrm>
              <a:off x="2175371" y="2032239"/>
              <a:ext cx="5040560"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Recursive Binary Search, Iterative Binary Search, analysis</a:t>
              </a:r>
              <a:endParaRPr lang="ko-KR" altLang="en-US" sz="1200" dirty="0">
                <a:solidFill>
                  <a:schemeClr val="tx2">
                    <a:lumMod val="75000"/>
                  </a:schemeClr>
                </a:solidFill>
                <a:cs typeface="Arial" pitchFamily="34" charset="0"/>
              </a:endParaRPr>
            </a:p>
          </p:txBody>
        </p:sp>
      </p:grpSp>
      <p:grpSp>
        <p:nvGrpSpPr>
          <p:cNvPr id="26" name="Group 25"/>
          <p:cNvGrpSpPr/>
          <p:nvPr/>
        </p:nvGrpSpPr>
        <p:grpSpPr>
          <a:xfrm>
            <a:off x="2560691" y="2399205"/>
            <a:ext cx="3272009" cy="730940"/>
            <a:chOff x="2175371" y="1762964"/>
            <a:chExt cx="5040560" cy="730940"/>
          </a:xfrm>
        </p:grpSpPr>
        <p:sp>
          <p:nvSpPr>
            <p:cNvPr id="27"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Binary Search Tree</a:t>
              </a:r>
            </a:p>
          </p:txBody>
        </p:sp>
        <p:sp>
          <p:nvSpPr>
            <p:cNvPr id="28" name="TextBox 27"/>
            <p:cNvSpPr txBox="1"/>
            <p:nvPr/>
          </p:nvSpPr>
          <p:spPr bwMode="auto">
            <a:xfrm>
              <a:off x="2175371" y="2032239"/>
              <a:ext cx="5040560" cy="461665"/>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Construct a BST, search on BST, delete notes</a:t>
              </a:r>
              <a:endParaRPr lang="ko-KR" altLang="en-US" sz="1200" dirty="0">
                <a:solidFill>
                  <a:schemeClr val="tx2">
                    <a:lumMod val="75000"/>
                  </a:schemeClr>
                </a:solidFill>
                <a:cs typeface="Arial" pitchFamily="34" charset="0"/>
              </a:endParaRPr>
            </a:p>
          </p:txBody>
        </p:sp>
      </p:grpSp>
      <p:grpSp>
        <p:nvGrpSpPr>
          <p:cNvPr id="29" name="Group 28"/>
          <p:cNvGrpSpPr/>
          <p:nvPr/>
        </p:nvGrpSpPr>
        <p:grpSpPr>
          <a:xfrm>
            <a:off x="2584598" y="3632500"/>
            <a:ext cx="3272009" cy="546274"/>
            <a:chOff x="2175371" y="1762964"/>
            <a:chExt cx="5040560" cy="546274"/>
          </a:xfrm>
        </p:grpSpPr>
        <p:sp>
          <p:nvSpPr>
            <p:cNvPr id="30"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AVL Tree</a:t>
              </a:r>
            </a:p>
          </p:txBody>
        </p:sp>
        <p:sp>
          <p:nvSpPr>
            <p:cNvPr id="31" name="TextBox 30"/>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vi-VN" altLang="ko-KR" sz="1200" dirty="0">
                  <a:solidFill>
                    <a:schemeClr val="tx2">
                      <a:lumMod val="75000"/>
                    </a:schemeClr>
                  </a:solidFill>
                  <a:cs typeface="Arial" pitchFamily="34" charset="0"/>
                </a:rPr>
                <a:t>Balance tree, rotation operations</a:t>
              </a:r>
              <a:endParaRPr lang="ko-KR" altLang="en-US" sz="1200" dirty="0">
                <a:solidFill>
                  <a:schemeClr val="tx2">
                    <a:lumMod val="75000"/>
                  </a:schemeClr>
                </a:solidFill>
                <a:cs typeface="Arial" pitchFamily="34" charset="0"/>
              </a:endParaRPr>
            </a:p>
          </p:txBody>
        </p:sp>
      </p:grpSp>
      <p:grpSp>
        <p:nvGrpSpPr>
          <p:cNvPr id="32" name="Group 31"/>
          <p:cNvGrpSpPr/>
          <p:nvPr/>
        </p:nvGrpSpPr>
        <p:grpSpPr>
          <a:xfrm>
            <a:off x="2051720" y="1498684"/>
            <a:ext cx="3780979" cy="546274"/>
            <a:chOff x="2175371" y="1762964"/>
            <a:chExt cx="5040560" cy="546274"/>
          </a:xfrm>
        </p:grpSpPr>
        <p:sp>
          <p:nvSpPr>
            <p:cNvPr id="33" name="TextBox 10"/>
            <p:cNvSpPr txBox="1"/>
            <p:nvPr/>
          </p:nvSpPr>
          <p:spPr bwMode="auto">
            <a:xfrm>
              <a:off x="2175371" y="1762964"/>
              <a:ext cx="5040560" cy="307777"/>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400" b="1" dirty="0">
                  <a:solidFill>
                    <a:schemeClr val="tx2">
                      <a:lumMod val="75000"/>
                    </a:schemeClr>
                  </a:solidFill>
                  <a:cs typeface="Arial" pitchFamily="34" charset="0"/>
                </a:rPr>
                <a:t>Tree</a:t>
              </a:r>
            </a:p>
          </p:txBody>
        </p:sp>
        <p:sp>
          <p:nvSpPr>
            <p:cNvPr id="34" name="TextBox 33"/>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1200" dirty="0">
                  <a:solidFill>
                    <a:schemeClr val="tx2">
                      <a:lumMod val="75000"/>
                    </a:schemeClr>
                  </a:solidFill>
                  <a:cs typeface="Arial" pitchFamily="34" charset="0"/>
                </a:rPr>
                <a:t>Tree terminologies, construct a tree, tree traversal</a:t>
              </a:r>
              <a:endParaRPr lang="ko-KR" altLang="en-US" sz="1200" dirty="0">
                <a:solidFill>
                  <a:schemeClr val="tx2">
                    <a:lumMod val="7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Tree Application: Decision Tree</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547664" y="1107784"/>
            <a:ext cx="7560840" cy="3552198"/>
          </a:xfrm>
          <a:prstGeom prst="rect">
            <a:avLst/>
          </a:prstGeom>
        </p:spPr>
        <p:txBody>
          <a:bodyPr/>
          <a:lstStyle/>
          <a:p>
            <a:pPr latinLnBrk="0" hangingPunct="0">
              <a:buClr>
                <a:schemeClr val="accent3"/>
              </a:buClr>
              <a:buFont typeface="Wingdings" pitchFamily="2" charset="2"/>
              <a:buChar char="v"/>
            </a:pPr>
            <a:r>
              <a:rPr lang="en-US" altLang="en-US" sz="2000" dirty="0"/>
              <a:t>A rooted tree in which each internal vertex corresponds to a decision that need to choose and each edge incident with it is a possible solution.</a:t>
            </a:r>
            <a:endParaRPr lang="en-US" sz="1600" dirty="0"/>
          </a:p>
          <a:p>
            <a:pPr lvl="1" latinLnBrk="0" hangingPunct="0">
              <a:buClr>
                <a:schemeClr val="accent3"/>
              </a:buClr>
              <a:buFont typeface="Wingdings" pitchFamily="2" charset="2"/>
              <a:buChar char="v"/>
            </a:pPr>
            <a:endParaRPr lang="en-US" sz="1600" dirty="0"/>
          </a:p>
        </p:txBody>
      </p:sp>
      <p:pic>
        <p:nvPicPr>
          <p:cNvPr id="7" name="Picture 6">
            <a:extLst>
              <a:ext uri="{FF2B5EF4-FFF2-40B4-BE49-F238E27FC236}">
                <a16:creationId xmlns:a16="http://schemas.microsoft.com/office/drawing/2014/main" id="{FA69A31B-9D36-8449-9A96-EB7BC308A30C}"/>
              </a:ext>
            </a:extLst>
          </p:cNvPr>
          <p:cNvPicPr>
            <a:picLocks noChangeAspect="1"/>
          </p:cNvPicPr>
          <p:nvPr/>
        </p:nvPicPr>
        <p:blipFill>
          <a:blip r:embed="rId2"/>
          <a:stretch>
            <a:fillRect/>
          </a:stretch>
        </p:blipFill>
        <p:spPr>
          <a:xfrm>
            <a:off x="3059832" y="2139702"/>
            <a:ext cx="4176464" cy="2927921"/>
          </a:xfrm>
          <a:prstGeom prst="rect">
            <a:avLst/>
          </a:prstGeom>
        </p:spPr>
      </p:pic>
    </p:spTree>
    <p:extLst>
      <p:ext uri="{BB962C8B-B14F-4D97-AF65-F5344CB8AC3E}">
        <p14:creationId xmlns:p14="http://schemas.microsoft.com/office/powerpoint/2010/main" val="228166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t>Decision Tree Example</a:t>
            </a:r>
            <a:endParaRPr lang="en-US" dirty="0"/>
          </a:p>
        </p:txBody>
      </p:sp>
      <p:graphicFrame>
        <p:nvGraphicFramePr>
          <p:cNvPr id="5" name="Object 4">
            <a:extLst>
              <a:ext uri="{FF2B5EF4-FFF2-40B4-BE49-F238E27FC236}">
                <a16:creationId xmlns:a16="http://schemas.microsoft.com/office/drawing/2014/main" id="{5308F2B6-91CC-DD4B-8F65-7C95528A6A7D}"/>
              </a:ext>
            </a:extLst>
          </p:cNvPr>
          <p:cNvGraphicFramePr>
            <a:graphicFrameLocks/>
          </p:cNvGraphicFramePr>
          <p:nvPr>
            <p:extLst>
              <p:ext uri="{D42A27DB-BD31-4B8C-83A1-F6EECF244321}">
                <p14:modId xmlns:p14="http://schemas.microsoft.com/office/powerpoint/2010/main" val="3467805970"/>
              </p:ext>
            </p:extLst>
          </p:nvPr>
        </p:nvGraphicFramePr>
        <p:xfrm>
          <a:off x="1640280" y="1190843"/>
          <a:ext cx="2234670" cy="3900140"/>
        </p:xfrm>
        <a:graphic>
          <a:graphicData uri="http://schemas.openxmlformats.org/presentationml/2006/ole">
            <mc:AlternateContent xmlns:mc="http://schemas.openxmlformats.org/markup-compatibility/2006">
              <mc:Choice xmlns:v="urn:schemas-microsoft-com:vml" Requires="v">
                <p:oleObj spid="_x0000_s1082" name="Document" r:id="rId4" imgW="2835000" imgH="4755960" progId="Word.Document.8">
                  <p:embed/>
                </p:oleObj>
              </mc:Choice>
              <mc:Fallback>
                <p:oleObj name="Document" r:id="rId4" imgW="2835000" imgH="4755960" progId="Word.Document.8">
                  <p:embed/>
                  <p:pic>
                    <p:nvPicPr>
                      <p:cNvPr id="7"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0280" y="1190843"/>
                        <a:ext cx="2234670" cy="3900140"/>
                      </a:xfrm>
                      <a:prstGeom prst="rect">
                        <a:avLst/>
                      </a:prstGeom>
                      <a:noFill/>
                      <a:ln>
                        <a:noFill/>
                      </a:ln>
                      <a:effectLst/>
                    </p:spPr>
                  </p:pic>
                </p:oleObj>
              </mc:Fallback>
            </mc:AlternateContent>
          </a:graphicData>
        </a:graphic>
      </p:graphicFrame>
      <p:grpSp>
        <p:nvGrpSpPr>
          <p:cNvPr id="7" name="Group 6">
            <a:extLst>
              <a:ext uri="{FF2B5EF4-FFF2-40B4-BE49-F238E27FC236}">
                <a16:creationId xmlns:a16="http://schemas.microsoft.com/office/drawing/2014/main" id="{0206B08E-E872-5040-8269-46AE6A6607F2}"/>
              </a:ext>
            </a:extLst>
          </p:cNvPr>
          <p:cNvGrpSpPr/>
          <p:nvPr/>
        </p:nvGrpSpPr>
        <p:grpSpPr>
          <a:xfrm>
            <a:off x="4067944" y="1779662"/>
            <a:ext cx="4591635" cy="3047082"/>
            <a:chOff x="3136371" y="2667000"/>
            <a:chExt cx="5008562" cy="3352800"/>
          </a:xfrm>
        </p:grpSpPr>
        <p:sp>
          <p:nvSpPr>
            <p:cNvPr id="8" name="Rectangle 4">
              <a:extLst>
                <a:ext uri="{FF2B5EF4-FFF2-40B4-BE49-F238E27FC236}">
                  <a16:creationId xmlns:a16="http://schemas.microsoft.com/office/drawing/2014/main" id="{5B6D138A-FC89-854F-9EFC-18B1C771BC08}"/>
                </a:ext>
              </a:extLst>
            </p:cNvPr>
            <p:cNvSpPr>
              <a:spLocks noChangeArrowheads="1"/>
            </p:cNvSpPr>
            <p:nvPr/>
          </p:nvSpPr>
          <p:spPr bwMode="auto">
            <a:xfrm>
              <a:off x="3136371" y="4724400"/>
              <a:ext cx="132873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t>Minivan</a:t>
              </a:r>
            </a:p>
          </p:txBody>
        </p:sp>
        <p:sp>
          <p:nvSpPr>
            <p:cNvPr id="9" name="Oval 5">
              <a:extLst>
                <a:ext uri="{FF2B5EF4-FFF2-40B4-BE49-F238E27FC236}">
                  <a16:creationId xmlns:a16="http://schemas.microsoft.com/office/drawing/2014/main" id="{91988C8E-58F0-1F45-BB4A-80BF47C44CEA}"/>
                </a:ext>
              </a:extLst>
            </p:cNvPr>
            <p:cNvSpPr>
              <a:spLocks noChangeArrowheads="1"/>
            </p:cNvSpPr>
            <p:nvPr/>
          </p:nvSpPr>
          <p:spPr bwMode="auto">
            <a:xfrm>
              <a:off x="5477933" y="2667000"/>
              <a:ext cx="1371600" cy="685800"/>
            </a:xfrm>
            <a:prstGeom prst="ellipse">
              <a:avLst/>
            </a:prstGeom>
            <a:noFill/>
            <a:ln w="12700">
              <a:solidFill>
                <a:srgbClr val="0000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Rectangle 6">
              <a:extLst>
                <a:ext uri="{FF2B5EF4-FFF2-40B4-BE49-F238E27FC236}">
                  <a16:creationId xmlns:a16="http://schemas.microsoft.com/office/drawing/2014/main" id="{8708AF9F-0A49-244D-B3C3-13D35E3D690E}"/>
                </a:ext>
              </a:extLst>
            </p:cNvPr>
            <p:cNvSpPr>
              <a:spLocks noChangeArrowheads="1"/>
            </p:cNvSpPr>
            <p:nvPr/>
          </p:nvSpPr>
          <p:spPr bwMode="auto">
            <a:xfrm>
              <a:off x="5782733" y="2743200"/>
              <a:ext cx="736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a:r>
                <a:rPr lang="en-US"/>
                <a:t>Age</a:t>
              </a:r>
            </a:p>
          </p:txBody>
        </p:sp>
        <p:sp>
          <p:nvSpPr>
            <p:cNvPr id="11" name="Oval 7">
              <a:extLst>
                <a:ext uri="{FF2B5EF4-FFF2-40B4-BE49-F238E27FC236}">
                  <a16:creationId xmlns:a16="http://schemas.microsoft.com/office/drawing/2014/main" id="{6EAFF080-9254-5043-9846-67825C2FA6F2}"/>
                </a:ext>
              </a:extLst>
            </p:cNvPr>
            <p:cNvSpPr>
              <a:spLocks noChangeArrowheads="1"/>
            </p:cNvSpPr>
            <p:nvPr/>
          </p:nvSpPr>
          <p:spPr bwMode="auto">
            <a:xfrm>
              <a:off x="4182533" y="3962400"/>
              <a:ext cx="1371600" cy="685800"/>
            </a:xfrm>
            <a:prstGeom prst="ellipse">
              <a:avLst/>
            </a:prstGeom>
            <a:noFill/>
            <a:ln w="12700">
              <a:solidFill>
                <a:srgbClr val="0000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Rectangle 8">
              <a:extLst>
                <a:ext uri="{FF2B5EF4-FFF2-40B4-BE49-F238E27FC236}">
                  <a16:creationId xmlns:a16="http://schemas.microsoft.com/office/drawing/2014/main" id="{1C4A7398-7117-5B4D-8802-A762D67B1030}"/>
                </a:ext>
              </a:extLst>
            </p:cNvPr>
            <p:cNvSpPr>
              <a:spLocks noChangeArrowheads="1"/>
            </p:cNvSpPr>
            <p:nvPr/>
          </p:nvSpPr>
          <p:spPr bwMode="auto">
            <a:xfrm>
              <a:off x="4182533" y="4038600"/>
              <a:ext cx="1435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algn="l"/>
              <a:r>
                <a:rPr lang="en-US"/>
                <a:t>Car Type</a:t>
              </a:r>
            </a:p>
          </p:txBody>
        </p:sp>
        <p:sp>
          <p:nvSpPr>
            <p:cNvPr id="13" name="Rectangle 9">
              <a:extLst>
                <a:ext uri="{FF2B5EF4-FFF2-40B4-BE49-F238E27FC236}">
                  <a16:creationId xmlns:a16="http://schemas.microsoft.com/office/drawing/2014/main" id="{B311268B-3C58-A24A-A814-CD12DD3E0C98}"/>
                </a:ext>
              </a:extLst>
            </p:cNvPr>
            <p:cNvSpPr>
              <a:spLocks noChangeArrowheads="1"/>
            </p:cNvSpPr>
            <p:nvPr/>
          </p:nvSpPr>
          <p:spPr bwMode="auto">
            <a:xfrm>
              <a:off x="6849533" y="3962400"/>
              <a:ext cx="1295400" cy="685800"/>
            </a:xfrm>
            <a:prstGeom prst="rect">
              <a:avLst/>
            </a:prstGeom>
            <a:noFill/>
            <a:ln w="12700">
              <a:solidFill>
                <a:srgbClr val="0000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Rectangle 10">
              <a:extLst>
                <a:ext uri="{FF2B5EF4-FFF2-40B4-BE49-F238E27FC236}">
                  <a16:creationId xmlns:a16="http://schemas.microsoft.com/office/drawing/2014/main" id="{D8842DD7-F753-8548-8917-AB65B61B6B2F}"/>
                </a:ext>
              </a:extLst>
            </p:cNvPr>
            <p:cNvSpPr>
              <a:spLocks noChangeArrowheads="1"/>
            </p:cNvSpPr>
            <p:nvPr/>
          </p:nvSpPr>
          <p:spPr bwMode="auto">
            <a:xfrm>
              <a:off x="3268133" y="5334000"/>
              <a:ext cx="1295400" cy="685800"/>
            </a:xfrm>
            <a:prstGeom prst="rect">
              <a:avLst/>
            </a:prstGeom>
            <a:noFill/>
            <a:ln w="12700">
              <a:solidFill>
                <a:srgbClr val="0000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Rectangle 11">
              <a:extLst>
                <a:ext uri="{FF2B5EF4-FFF2-40B4-BE49-F238E27FC236}">
                  <a16:creationId xmlns:a16="http://schemas.microsoft.com/office/drawing/2014/main" id="{4C96AA61-0CD2-6343-9103-7EFE5969EFF6}"/>
                </a:ext>
              </a:extLst>
            </p:cNvPr>
            <p:cNvSpPr>
              <a:spLocks noChangeArrowheads="1"/>
            </p:cNvSpPr>
            <p:nvPr/>
          </p:nvSpPr>
          <p:spPr bwMode="auto">
            <a:xfrm>
              <a:off x="5477933" y="5334000"/>
              <a:ext cx="1295400" cy="685800"/>
            </a:xfrm>
            <a:prstGeom prst="rect">
              <a:avLst/>
            </a:prstGeom>
            <a:noFill/>
            <a:ln w="12700">
              <a:solidFill>
                <a:srgbClr val="0000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Rectangle 12">
              <a:extLst>
                <a:ext uri="{FF2B5EF4-FFF2-40B4-BE49-F238E27FC236}">
                  <a16:creationId xmlns:a16="http://schemas.microsoft.com/office/drawing/2014/main" id="{7EDEAE9C-A339-4A45-858E-BFD96AD3AB67}"/>
                </a:ext>
              </a:extLst>
            </p:cNvPr>
            <p:cNvSpPr>
              <a:spLocks noChangeArrowheads="1"/>
            </p:cNvSpPr>
            <p:nvPr/>
          </p:nvSpPr>
          <p:spPr bwMode="auto">
            <a:xfrm>
              <a:off x="3534833" y="5486400"/>
              <a:ext cx="733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solidFill>
                    <a:srgbClr val="080808"/>
                  </a:solidFill>
                </a:rPr>
                <a:t>YES</a:t>
              </a:r>
            </a:p>
          </p:txBody>
        </p:sp>
        <p:sp>
          <p:nvSpPr>
            <p:cNvPr id="17" name="Rectangle 13">
              <a:extLst>
                <a:ext uri="{FF2B5EF4-FFF2-40B4-BE49-F238E27FC236}">
                  <a16:creationId xmlns:a16="http://schemas.microsoft.com/office/drawing/2014/main" id="{522D15F9-FC62-6240-A105-984E17614AD9}"/>
                </a:ext>
              </a:extLst>
            </p:cNvPr>
            <p:cNvSpPr>
              <a:spLocks noChangeArrowheads="1"/>
            </p:cNvSpPr>
            <p:nvPr/>
          </p:nvSpPr>
          <p:spPr bwMode="auto">
            <a:xfrm>
              <a:off x="5723996" y="5410200"/>
              <a:ext cx="6778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solidFill>
                    <a:srgbClr val="080808"/>
                  </a:solidFill>
                </a:rPr>
                <a:t>NO</a:t>
              </a:r>
            </a:p>
          </p:txBody>
        </p:sp>
        <p:sp>
          <p:nvSpPr>
            <p:cNvPr id="18" name="Rectangle 14">
              <a:extLst>
                <a:ext uri="{FF2B5EF4-FFF2-40B4-BE49-F238E27FC236}">
                  <a16:creationId xmlns:a16="http://schemas.microsoft.com/office/drawing/2014/main" id="{9849E53B-DA5C-BC44-8DC8-65B27D2D91A7}"/>
                </a:ext>
              </a:extLst>
            </p:cNvPr>
            <p:cNvSpPr>
              <a:spLocks noChangeArrowheads="1"/>
            </p:cNvSpPr>
            <p:nvPr/>
          </p:nvSpPr>
          <p:spPr bwMode="auto">
            <a:xfrm>
              <a:off x="7116233" y="4038600"/>
              <a:ext cx="733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solidFill>
                    <a:srgbClr val="080808"/>
                  </a:solidFill>
                </a:rPr>
                <a:t>YES</a:t>
              </a:r>
            </a:p>
          </p:txBody>
        </p:sp>
        <p:sp>
          <p:nvSpPr>
            <p:cNvPr id="19" name="Line 15">
              <a:extLst>
                <a:ext uri="{FF2B5EF4-FFF2-40B4-BE49-F238E27FC236}">
                  <a16:creationId xmlns:a16="http://schemas.microsoft.com/office/drawing/2014/main" id="{F3EB9C0E-1D15-A441-BDBB-54BD5592A564}"/>
                </a:ext>
              </a:extLst>
            </p:cNvPr>
            <p:cNvSpPr>
              <a:spLocks noChangeShapeType="1"/>
            </p:cNvSpPr>
            <p:nvPr/>
          </p:nvSpPr>
          <p:spPr bwMode="auto">
            <a:xfrm flipH="1">
              <a:off x="3579283" y="4654550"/>
              <a:ext cx="1289050" cy="679450"/>
            </a:xfrm>
            <a:prstGeom prst="line">
              <a:avLst/>
            </a:prstGeom>
            <a:noFill/>
            <a:ln w="12700">
              <a:solidFill>
                <a:schemeClr val="tx1"/>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6">
              <a:extLst>
                <a:ext uri="{FF2B5EF4-FFF2-40B4-BE49-F238E27FC236}">
                  <a16:creationId xmlns:a16="http://schemas.microsoft.com/office/drawing/2014/main" id="{7623B431-4F54-9742-B85D-7F012EC643BA}"/>
                </a:ext>
              </a:extLst>
            </p:cNvPr>
            <p:cNvSpPr>
              <a:spLocks noChangeShapeType="1"/>
            </p:cNvSpPr>
            <p:nvPr/>
          </p:nvSpPr>
          <p:spPr bwMode="auto">
            <a:xfrm>
              <a:off x="4874683" y="4654550"/>
              <a:ext cx="1212850" cy="679450"/>
            </a:xfrm>
            <a:prstGeom prst="line">
              <a:avLst/>
            </a:prstGeom>
            <a:noFill/>
            <a:ln w="12700">
              <a:solidFill>
                <a:schemeClr val="tx1"/>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17">
              <a:extLst>
                <a:ext uri="{FF2B5EF4-FFF2-40B4-BE49-F238E27FC236}">
                  <a16:creationId xmlns:a16="http://schemas.microsoft.com/office/drawing/2014/main" id="{F1AF6EA8-6644-A547-AC12-05BB8E4CDAC6}"/>
                </a:ext>
              </a:extLst>
            </p:cNvPr>
            <p:cNvSpPr>
              <a:spLocks noChangeShapeType="1"/>
            </p:cNvSpPr>
            <p:nvPr/>
          </p:nvSpPr>
          <p:spPr bwMode="auto">
            <a:xfrm flipH="1">
              <a:off x="5103283" y="3359150"/>
              <a:ext cx="1060450" cy="603250"/>
            </a:xfrm>
            <a:prstGeom prst="line">
              <a:avLst/>
            </a:prstGeom>
            <a:noFill/>
            <a:ln w="12700">
              <a:solidFill>
                <a:schemeClr val="tx1"/>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Line 18">
              <a:extLst>
                <a:ext uri="{FF2B5EF4-FFF2-40B4-BE49-F238E27FC236}">
                  <a16:creationId xmlns:a16="http://schemas.microsoft.com/office/drawing/2014/main" id="{1D733BE7-A8CA-E24B-95BD-7B099E7CF61F}"/>
                </a:ext>
              </a:extLst>
            </p:cNvPr>
            <p:cNvSpPr>
              <a:spLocks noChangeShapeType="1"/>
            </p:cNvSpPr>
            <p:nvPr/>
          </p:nvSpPr>
          <p:spPr bwMode="auto">
            <a:xfrm>
              <a:off x="6170083" y="3359150"/>
              <a:ext cx="1289050" cy="603250"/>
            </a:xfrm>
            <a:prstGeom prst="line">
              <a:avLst/>
            </a:prstGeom>
            <a:noFill/>
            <a:ln w="12700">
              <a:solidFill>
                <a:schemeClr val="tx1"/>
              </a:solidFill>
              <a:round/>
              <a:headEnd type="none" w="sm" len="sm"/>
              <a:tailEnd type="stealth"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Rectangle 19">
              <a:extLst>
                <a:ext uri="{FF2B5EF4-FFF2-40B4-BE49-F238E27FC236}">
                  <a16:creationId xmlns:a16="http://schemas.microsoft.com/office/drawing/2014/main" id="{60D390A6-72E7-744D-8689-ACDFA611A01A}"/>
                </a:ext>
              </a:extLst>
            </p:cNvPr>
            <p:cNvSpPr>
              <a:spLocks noChangeArrowheads="1"/>
            </p:cNvSpPr>
            <p:nvPr/>
          </p:nvSpPr>
          <p:spPr bwMode="auto">
            <a:xfrm>
              <a:off x="4861983" y="3276600"/>
              <a:ext cx="6731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t>&lt;30</a:t>
              </a:r>
            </a:p>
          </p:txBody>
        </p:sp>
        <p:sp>
          <p:nvSpPr>
            <p:cNvPr id="24" name="Rectangle 20">
              <a:extLst>
                <a:ext uri="{FF2B5EF4-FFF2-40B4-BE49-F238E27FC236}">
                  <a16:creationId xmlns:a16="http://schemas.microsoft.com/office/drawing/2014/main" id="{ECB2F1C2-3295-7D42-A8AB-31C8B3706530}"/>
                </a:ext>
              </a:extLst>
            </p:cNvPr>
            <p:cNvSpPr>
              <a:spLocks noChangeArrowheads="1"/>
            </p:cNvSpPr>
            <p:nvPr/>
          </p:nvSpPr>
          <p:spPr bwMode="auto">
            <a:xfrm>
              <a:off x="6836833" y="3276600"/>
              <a:ext cx="8588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t>&gt;=30</a:t>
              </a:r>
            </a:p>
          </p:txBody>
        </p:sp>
        <p:sp>
          <p:nvSpPr>
            <p:cNvPr id="25" name="Rectangle 21">
              <a:extLst>
                <a:ext uri="{FF2B5EF4-FFF2-40B4-BE49-F238E27FC236}">
                  <a16:creationId xmlns:a16="http://schemas.microsoft.com/office/drawing/2014/main" id="{3187C048-E598-1C45-B532-B3D6523E75B4}"/>
                </a:ext>
              </a:extLst>
            </p:cNvPr>
            <p:cNvSpPr>
              <a:spLocks noChangeArrowheads="1"/>
            </p:cNvSpPr>
            <p:nvPr/>
          </p:nvSpPr>
          <p:spPr bwMode="auto">
            <a:xfrm>
              <a:off x="4890558" y="4724400"/>
              <a:ext cx="1990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nchor="ctr">
              <a:spAutoFit/>
            </a:bodyPr>
            <a:lstStyle/>
            <a:p>
              <a:r>
                <a:rPr lang="en-US"/>
                <a:t>Sports, Truck</a:t>
              </a:r>
            </a:p>
          </p:txBody>
        </p:sp>
      </p:grpSp>
      <p:sp>
        <p:nvSpPr>
          <p:cNvPr id="26" name="TextBox 25">
            <a:extLst>
              <a:ext uri="{FF2B5EF4-FFF2-40B4-BE49-F238E27FC236}">
                <a16:creationId xmlns:a16="http://schemas.microsoft.com/office/drawing/2014/main" id="{E21E5D99-9439-0C46-BC1B-94E077419E13}"/>
              </a:ext>
            </a:extLst>
          </p:cNvPr>
          <p:cNvSpPr txBox="1"/>
          <p:nvPr/>
        </p:nvSpPr>
        <p:spPr>
          <a:xfrm>
            <a:off x="4346466" y="1121786"/>
            <a:ext cx="3980577" cy="646331"/>
          </a:xfrm>
          <a:prstGeom prst="rect">
            <a:avLst/>
          </a:prstGeom>
          <a:noFill/>
        </p:spPr>
        <p:txBody>
          <a:bodyPr wrap="none" rtlCol="0">
            <a:spAutoFit/>
          </a:bodyPr>
          <a:lstStyle/>
          <a:p>
            <a:r>
              <a:rPr lang="en-US" dirty="0"/>
              <a:t>Bob is 43, will Bob buy a Sport car?</a:t>
            </a:r>
          </a:p>
          <a:p>
            <a:r>
              <a:rPr lang="en-US" dirty="0"/>
              <a:t>Mike is 29, will Mike buy a Sport car?</a:t>
            </a:r>
          </a:p>
        </p:txBody>
      </p:sp>
    </p:spTree>
    <p:extLst>
      <p:ext uri="{BB962C8B-B14F-4D97-AF65-F5344CB8AC3E}">
        <p14:creationId xmlns:p14="http://schemas.microsoft.com/office/powerpoint/2010/main" val="160386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dirty="0"/>
              <a:t>Tree Application: 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960440"/>
          </a:xfrm>
          <a:prstGeom prst="rect">
            <a:avLst/>
          </a:prstGeom>
        </p:spPr>
        <p:txBody>
          <a:bodyPr/>
          <a:lstStyle/>
          <a:p>
            <a:pPr latinLnBrk="0" hangingPunct="0">
              <a:buClr>
                <a:schemeClr val="accent3"/>
              </a:buClr>
              <a:buFont typeface="Wingdings" pitchFamily="2" charset="2"/>
              <a:buChar char="v"/>
            </a:pPr>
            <a:r>
              <a:rPr lang="en-US" sz="2000" dirty="0"/>
              <a:t>Fixed length Coding</a:t>
            </a:r>
          </a:p>
          <a:p>
            <a:pPr lvl="1" latinLnBrk="0" hangingPunct="0">
              <a:buClr>
                <a:schemeClr val="accent3"/>
              </a:buClr>
              <a:buFont typeface="Wingdings" pitchFamily="2" charset="2"/>
              <a:buChar char="v"/>
            </a:pPr>
            <a:r>
              <a:rPr lang="en-US" sz="1600" dirty="0"/>
              <a:t>If we use bit strings of length n to represent 26 letters, what is the minimum of n?</a:t>
            </a:r>
          </a:p>
          <a:p>
            <a:pPr lvl="1" latinLnBrk="0" hangingPunct="0">
              <a:buClr>
                <a:schemeClr val="accent3"/>
              </a:buClr>
              <a:buFont typeface="Wingdings" pitchFamily="2" charset="2"/>
              <a:buChar char="v"/>
            </a:pPr>
            <a:endParaRPr lang="en-US" sz="16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vl="1" latinLnBrk="0" hangingPunct="0">
              <a:buClr>
                <a:schemeClr val="accent3"/>
              </a:buClr>
              <a:buFont typeface="Wingdings" pitchFamily="2" charset="2"/>
              <a:buChar char="v"/>
            </a:pPr>
            <a:r>
              <a:rPr lang="en-US" sz="1600" dirty="0"/>
              <a:t>What is the disadvantage of using fixed length bit strings?</a:t>
            </a:r>
          </a:p>
        </p:txBody>
      </p:sp>
      <p:sp>
        <p:nvSpPr>
          <p:cNvPr id="5" name="TextBox 4">
            <a:extLst>
              <a:ext uri="{FF2B5EF4-FFF2-40B4-BE49-F238E27FC236}">
                <a16:creationId xmlns:a16="http://schemas.microsoft.com/office/drawing/2014/main" id="{50CAA7CD-B01D-9446-A7F1-81464F84BCE0}"/>
              </a:ext>
            </a:extLst>
          </p:cNvPr>
          <p:cNvSpPr txBox="1"/>
          <p:nvPr/>
        </p:nvSpPr>
        <p:spPr>
          <a:xfrm>
            <a:off x="3203848" y="2211710"/>
            <a:ext cx="1574800" cy="2031325"/>
          </a:xfrm>
          <a:prstGeom prst="rect">
            <a:avLst/>
          </a:prstGeom>
          <a:noFill/>
        </p:spPr>
        <p:txBody>
          <a:bodyPr wrap="square" rtlCol="0">
            <a:spAutoFit/>
          </a:bodyPr>
          <a:lstStyle/>
          <a:p>
            <a:r>
              <a:rPr lang="en-US" dirty="0"/>
              <a:t>A </a:t>
            </a:r>
            <a:r>
              <a:rPr lang="en-US" dirty="0">
                <a:sym typeface="Wingdings" pitchFamily="2" charset="2"/>
              </a:rPr>
              <a:t> 00001</a:t>
            </a:r>
          </a:p>
          <a:p>
            <a:r>
              <a:rPr lang="en-US" dirty="0">
                <a:sym typeface="Wingdings" pitchFamily="2" charset="2"/>
              </a:rPr>
              <a:t>B  00010</a:t>
            </a:r>
          </a:p>
          <a:p>
            <a:r>
              <a:rPr lang="en-US" dirty="0">
                <a:sym typeface="Wingdings" pitchFamily="2" charset="2"/>
              </a:rPr>
              <a:t>C  00011</a:t>
            </a:r>
          </a:p>
          <a:p>
            <a:r>
              <a:rPr lang="en-US" dirty="0">
                <a:sym typeface="Wingdings" pitchFamily="2" charset="2"/>
              </a:rPr>
              <a:t>D  00100</a:t>
            </a:r>
          </a:p>
          <a:p>
            <a:r>
              <a:rPr lang="en-US" dirty="0">
                <a:sym typeface="Wingdings" pitchFamily="2" charset="2"/>
              </a:rPr>
              <a:t>E  00101</a:t>
            </a:r>
          </a:p>
          <a:p>
            <a:r>
              <a:rPr lang="en-US" dirty="0">
                <a:sym typeface="Wingdings" pitchFamily="2" charset="2"/>
              </a:rPr>
              <a:t>F  00110</a:t>
            </a:r>
          </a:p>
          <a:p>
            <a:r>
              <a:rPr lang="en-US" dirty="0">
                <a:sym typeface="Wingdings" pitchFamily="2" charset="2"/>
              </a:rPr>
              <a:t>G  00111</a:t>
            </a:r>
          </a:p>
        </p:txBody>
      </p:sp>
      <p:sp>
        <p:nvSpPr>
          <p:cNvPr id="7" name="TextBox 6">
            <a:extLst>
              <a:ext uri="{FF2B5EF4-FFF2-40B4-BE49-F238E27FC236}">
                <a16:creationId xmlns:a16="http://schemas.microsoft.com/office/drawing/2014/main" id="{B231DF76-3C1C-A941-8235-0D383887D469}"/>
              </a:ext>
            </a:extLst>
          </p:cNvPr>
          <p:cNvSpPr txBox="1"/>
          <p:nvPr/>
        </p:nvSpPr>
        <p:spPr>
          <a:xfrm>
            <a:off x="4914119" y="2836643"/>
            <a:ext cx="3087429" cy="369332"/>
          </a:xfrm>
          <a:prstGeom prst="rect">
            <a:avLst/>
          </a:prstGeom>
          <a:noFill/>
        </p:spPr>
        <p:txBody>
          <a:bodyPr wrap="none" rtlCol="0">
            <a:spAutoFit/>
          </a:bodyPr>
          <a:lstStyle/>
          <a:p>
            <a:r>
              <a:rPr lang="en-US" dirty="0"/>
              <a:t>000110000110100 </a:t>
            </a:r>
            <a:r>
              <a:rPr lang="en-US" dirty="0">
                <a:sym typeface="Wingdings" pitchFamily="2" charset="2"/>
              </a:rPr>
              <a:t> CAT</a:t>
            </a:r>
            <a:endParaRPr lang="en-US" dirty="0"/>
          </a:p>
        </p:txBody>
      </p:sp>
    </p:spTree>
    <p:extLst>
      <p:ext uri="{BB962C8B-B14F-4D97-AF65-F5344CB8AC3E}">
        <p14:creationId xmlns:p14="http://schemas.microsoft.com/office/powerpoint/2010/main" val="3675478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Huffman Coding</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Variable length coding</a:t>
            </a:r>
          </a:p>
          <a:p>
            <a:pPr lvl="1" latinLnBrk="0" hangingPunct="0">
              <a:buClr>
                <a:schemeClr val="accent3"/>
              </a:buClr>
              <a:buFont typeface="Wingdings" pitchFamily="2" charset="2"/>
              <a:buChar char="v"/>
            </a:pPr>
            <a:r>
              <a:rPr lang="en-US" sz="1600" dirty="0"/>
              <a:t>a ~ 0</a:t>
            </a:r>
          </a:p>
          <a:p>
            <a:pPr lvl="1" latinLnBrk="0" hangingPunct="0">
              <a:buClr>
                <a:schemeClr val="accent3"/>
              </a:buClr>
              <a:buFont typeface="Wingdings" pitchFamily="2" charset="2"/>
              <a:buChar char="v"/>
            </a:pPr>
            <a:r>
              <a:rPr lang="en-US" sz="1600" dirty="0"/>
              <a:t>b ~ 1</a:t>
            </a:r>
          </a:p>
          <a:p>
            <a:pPr lvl="1" latinLnBrk="0" hangingPunct="0">
              <a:buClr>
                <a:schemeClr val="accent3"/>
              </a:buClr>
              <a:buFont typeface="Wingdings" pitchFamily="2" charset="2"/>
              <a:buChar char="v"/>
            </a:pPr>
            <a:r>
              <a:rPr lang="en-US" sz="1600" dirty="0"/>
              <a:t>c ~ 01</a:t>
            </a:r>
          </a:p>
          <a:p>
            <a:pPr lvl="1" latinLnBrk="0" hangingPunct="0">
              <a:buClr>
                <a:schemeClr val="accent3"/>
              </a:buClr>
              <a:buFont typeface="Wingdings" pitchFamily="2" charset="2"/>
              <a:buChar char="v"/>
            </a:pPr>
            <a:r>
              <a:rPr lang="en-US" sz="1600" dirty="0"/>
              <a:t>d ~ 10</a:t>
            </a:r>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r>
              <a:rPr lang="en-US" sz="2000" dirty="0"/>
              <a:t>What does this mean: 0110?</a:t>
            </a:r>
          </a:p>
        </p:txBody>
      </p:sp>
    </p:spTree>
    <p:extLst>
      <p:ext uri="{BB962C8B-B14F-4D97-AF65-F5344CB8AC3E}">
        <p14:creationId xmlns:p14="http://schemas.microsoft.com/office/powerpoint/2010/main" val="760545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Huffman Coding</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Prefix Coding</a:t>
            </a:r>
          </a:p>
          <a:p>
            <a:pPr lvl="1" latinLnBrk="0" hangingPunct="0">
              <a:buClr>
                <a:schemeClr val="accent3"/>
              </a:buClr>
              <a:buFont typeface="Wingdings" pitchFamily="2" charset="2"/>
              <a:buChar char="v"/>
            </a:pPr>
            <a:r>
              <a:rPr lang="en-US" sz="2000" dirty="0"/>
              <a:t>Code of any character is not prefix of any other character’s code</a:t>
            </a:r>
            <a:endParaRPr lang="en-US" sz="1600" dirty="0"/>
          </a:p>
        </p:txBody>
      </p:sp>
      <p:graphicFrame>
        <p:nvGraphicFramePr>
          <p:cNvPr id="7" name="Group 32">
            <a:extLst>
              <a:ext uri="{FF2B5EF4-FFF2-40B4-BE49-F238E27FC236}">
                <a16:creationId xmlns:a16="http://schemas.microsoft.com/office/drawing/2014/main" id="{AFBE3D4F-AB8F-B943-BE9D-2EE337CBDA6E}"/>
              </a:ext>
            </a:extLst>
          </p:cNvPr>
          <p:cNvGraphicFramePr>
            <a:graphicFrameLocks noGrp="1"/>
          </p:cNvGraphicFramePr>
          <p:nvPr>
            <p:custDataLst>
              <p:tags r:id="rId1"/>
            </p:custDataLst>
            <p:extLst>
              <p:ext uri="{D42A27DB-BD31-4B8C-83A1-F6EECF244321}">
                <p14:modId xmlns:p14="http://schemas.microsoft.com/office/powerpoint/2010/main" val="760290755"/>
              </p:ext>
            </p:extLst>
          </p:nvPr>
        </p:nvGraphicFramePr>
        <p:xfrm>
          <a:off x="2750469" y="2511105"/>
          <a:ext cx="1524000" cy="2133602"/>
        </p:xfrm>
        <a:graphic>
          <a:graphicData uri="http://schemas.openxmlformats.org/drawingml/2006/table">
            <a:tbl>
              <a:tblPr/>
              <a:tblGrid>
                <a:gridCol w="458788">
                  <a:extLst>
                    <a:ext uri="{9D8B030D-6E8A-4147-A177-3AD203B41FA5}">
                      <a16:colId xmlns:a16="http://schemas.microsoft.com/office/drawing/2014/main" val="20000"/>
                    </a:ext>
                  </a:extLst>
                </a:gridCol>
                <a:gridCol w="1065212">
                  <a:extLst>
                    <a:ext uri="{9D8B030D-6E8A-4147-A177-3AD203B41FA5}">
                      <a16:colId xmlns:a16="http://schemas.microsoft.com/office/drawing/2014/main" val="20001"/>
                    </a:ext>
                  </a:extLst>
                </a:gridCol>
              </a:tblGrid>
              <a:tr h="427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54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N</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I</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1010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a:ln>
                            <a:noFill/>
                          </a:ln>
                          <a:solidFill>
                            <a:schemeClr val="tx1"/>
                          </a:solidFill>
                          <a:effectLst/>
                          <a:latin typeface="Tahoma" pitchFamily="34" charset="0"/>
                          <a:ea typeface="宋体" charset="-122"/>
                        </a:rPr>
                        <a:t>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000" b="0" i="0" u="none" strike="noStrike" cap="none" normalizeH="0" baseline="0" dirty="0">
                          <a:ln>
                            <a:noFill/>
                          </a:ln>
                          <a:solidFill>
                            <a:schemeClr val="tx1"/>
                          </a:solidFill>
                          <a:effectLst/>
                          <a:latin typeface="Tahoma" pitchFamily="34" charset="0"/>
                          <a:ea typeface="宋体" charset="-122"/>
                        </a:rPr>
                        <a:t>1011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Text Box 31">
            <a:extLst>
              <a:ext uri="{FF2B5EF4-FFF2-40B4-BE49-F238E27FC236}">
                <a16:creationId xmlns:a16="http://schemas.microsoft.com/office/drawing/2014/main" id="{936FD90A-17FD-C14E-AD27-52A634AF191E}"/>
              </a:ext>
            </a:extLst>
          </p:cNvPr>
          <p:cNvSpPr txBox="1">
            <a:spLocks noChangeArrowheads="1"/>
          </p:cNvSpPr>
          <p:nvPr>
            <p:custDataLst>
              <p:tags r:id="rId2"/>
            </p:custDataLst>
          </p:nvPr>
        </p:nvSpPr>
        <p:spPr bwMode="auto">
          <a:xfrm>
            <a:off x="4723202" y="3278925"/>
            <a:ext cx="4413249" cy="861774"/>
          </a:xfrm>
          <a:prstGeom prst="rect">
            <a:avLst/>
          </a:prstGeom>
          <a:noFill/>
          <a:ln w="9525">
            <a:noFill/>
            <a:miter lim="800000"/>
            <a:headEnd/>
            <a:tailEnd/>
          </a:ln>
        </p:spPr>
        <p:txBody>
          <a:bodyPr wrap="square">
            <a:spAutoFit/>
          </a:bodyPr>
          <a:lstStyle/>
          <a:p>
            <a:pPr>
              <a:spcBef>
                <a:spcPct val="50000"/>
              </a:spcBef>
            </a:pPr>
            <a:r>
              <a:rPr lang="en-US" altLang="zh-CN" sz="2000" dirty="0">
                <a:ea typeface="宋体" pitchFamily="2" charset="-122"/>
              </a:rPr>
              <a:t>What does this mean?</a:t>
            </a:r>
          </a:p>
          <a:p>
            <a:pPr>
              <a:spcBef>
                <a:spcPct val="50000"/>
              </a:spcBef>
            </a:pPr>
            <a:r>
              <a:rPr lang="en-US" altLang="zh-CN" sz="2000" dirty="0">
                <a:ea typeface="宋体" pitchFamily="2" charset="-122"/>
              </a:rPr>
              <a:t>11010010010101011</a:t>
            </a:r>
          </a:p>
        </p:txBody>
      </p:sp>
    </p:spTree>
    <p:extLst>
      <p:ext uri="{BB962C8B-B14F-4D97-AF65-F5344CB8AC3E}">
        <p14:creationId xmlns:p14="http://schemas.microsoft.com/office/powerpoint/2010/main" val="2371063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normAutofit fontScale="92500" lnSpcReduction="10000"/>
          </a:bodyPr>
          <a:lstStyle/>
          <a:p>
            <a:r>
              <a:rPr lang="en-US" altLang="en-US" dirty="0"/>
              <a:t>Huffman Coding</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Huffman Coding Tree: A binary tree represent prefix codes with their frequencies</a:t>
            </a:r>
            <a:endParaRPr lang="en-US" sz="2000" dirty="0"/>
          </a:p>
        </p:txBody>
      </p:sp>
      <p:grpSp>
        <p:nvGrpSpPr>
          <p:cNvPr id="5" name="Group 4">
            <a:extLst>
              <a:ext uri="{FF2B5EF4-FFF2-40B4-BE49-F238E27FC236}">
                <a16:creationId xmlns:a16="http://schemas.microsoft.com/office/drawing/2014/main" id="{9DA9C36A-AD5D-0744-96BF-90211A0E9899}"/>
              </a:ext>
            </a:extLst>
          </p:cNvPr>
          <p:cNvGrpSpPr/>
          <p:nvPr/>
        </p:nvGrpSpPr>
        <p:grpSpPr>
          <a:xfrm>
            <a:off x="3635896" y="1965381"/>
            <a:ext cx="3433328" cy="3040925"/>
            <a:chOff x="1828800" y="1828800"/>
            <a:chExt cx="5357813" cy="5120461"/>
          </a:xfrm>
        </p:grpSpPr>
        <p:sp>
          <p:nvSpPr>
            <p:cNvPr id="7" name="Text Box 41">
              <a:extLst>
                <a:ext uri="{FF2B5EF4-FFF2-40B4-BE49-F238E27FC236}">
                  <a16:creationId xmlns:a16="http://schemas.microsoft.com/office/drawing/2014/main" id="{5961D8A7-432E-724A-8B53-CEA905E46D1B}"/>
                </a:ext>
              </a:extLst>
            </p:cNvPr>
            <p:cNvSpPr txBox="1">
              <a:spLocks noChangeArrowheads="1"/>
            </p:cNvSpPr>
            <p:nvPr/>
          </p:nvSpPr>
          <p:spPr bwMode="auto">
            <a:xfrm>
              <a:off x="1828800" y="2968625"/>
              <a:ext cx="1008064" cy="570074"/>
            </a:xfrm>
            <a:prstGeom prst="rect">
              <a:avLst/>
            </a:prstGeom>
            <a:noFill/>
            <a:ln w="9525">
              <a:solidFill>
                <a:schemeClr val="tx1"/>
              </a:solidFill>
              <a:miter lim="800000"/>
              <a:headEnd/>
              <a:tailEnd/>
            </a:ln>
          </p:spPr>
          <p:txBody>
            <a:bodyPr>
              <a:spAutoFit/>
            </a:bodyPr>
            <a:lstStyle/>
            <a:p>
              <a:pPr>
                <a:spcBef>
                  <a:spcPct val="50000"/>
                </a:spcBef>
              </a:pPr>
              <a:r>
                <a:rPr lang="en-US" sz="1600">
                  <a:latin typeface="Times New Roman" pitchFamily="18" charset="0"/>
                  <a:cs typeface="Times New Roman" pitchFamily="18" charset="0"/>
                </a:rPr>
                <a:t>a</a:t>
              </a:r>
              <a:r>
                <a:rPr lang="he-IL" sz="1600">
                  <a:solidFill>
                    <a:schemeClr val="tx2"/>
                  </a:solidFill>
                  <a:latin typeface="Times New Roman" pitchFamily="18" charset="0"/>
                  <a:cs typeface="Times New Roman" pitchFamily="18" charset="0"/>
                </a:rPr>
                <a:t>:</a:t>
              </a:r>
              <a:r>
                <a:rPr lang="en-US" sz="1200">
                  <a:solidFill>
                    <a:schemeClr val="tx2"/>
                  </a:solidFill>
                  <a:latin typeface="Times New Roman" pitchFamily="18" charset="0"/>
                  <a:cs typeface="Times New Roman" pitchFamily="18" charset="0"/>
                </a:rPr>
                <a:t> </a:t>
              </a:r>
              <a:r>
                <a:rPr lang="en-US" sz="1400">
                  <a:solidFill>
                    <a:schemeClr val="tx2"/>
                  </a:solidFill>
                  <a:latin typeface="Times New Roman" pitchFamily="18" charset="0"/>
                  <a:cs typeface="Times New Roman" pitchFamily="18" charset="0"/>
                </a:rPr>
                <a:t>45</a:t>
              </a:r>
            </a:p>
          </p:txBody>
        </p:sp>
        <p:grpSp>
          <p:nvGrpSpPr>
            <p:cNvPr id="8" name="Group 42">
              <a:extLst>
                <a:ext uri="{FF2B5EF4-FFF2-40B4-BE49-F238E27FC236}">
                  <a16:creationId xmlns:a16="http://schemas.microsoft.com/office/drawing/2014/main" id="{368EAA5B-5A39-9443-ADC3-41CE5FB4945D}"/>
                </a:ext>
              </a:extLst>
            </p:cNvPr>
            <p:cNvGrpSpPr>
              <a:grpSpLocks/>
            </p:cNvGrpSpPr>
            <p:nvPr/>
          </p:nvGrpSpPr>
          <p:grpSpPr bwMode="auto">
            <a:xfrm>
              <a:off x="2189163" y="3003550"/>
              <a:ext cx="4997450" cy="3534042"/>
              <a:chOff x="1259" y="1426"/>
              <a:chExt cx="3538" cy="2446"/>
            </a:xfrm>
          </p:grpSpPr>
          <p:grpSp>
            <p:nvGrpSpPr>
              <p:cNvPr id="21" name="Group 43">
                <a:extLst>
                  <a:ext uri="{FF2B5EF4-FFF2-40B4-BE49-F238E27FC236}">
                    <a16:creationId xmlns:a16="http://schemas.microsoft.com/office/drawing/2014/main" id="{C48B3BD1-3E4F-3E46-AE2B-5597731C0271}"/>
                  </a:ext>
                </a:extLst>
              </p:cNvPr>
              <p:cNvGrpSpPr>
                <a:grpSpLocks/>
              </p:cNvGrpSpPr>
              <p:nvPr/>
            </p:nvGrpSpPr>
            <p:grpSpPr bwMode="auto">
              <a:xfrm>
                <a:off x="1259" y="2189"/>
                <a:ext cx="1406" cy="1085"/>
                <a:chOff x="2031" y="3104"/>
                <a:chExt cx="1406" cy="1085"/>
              </a:xfrm>
            </p:grpSpPr>
            <p:sp>
              <p:nvSpPr>
                <p:cNvPr id="45" name="Text Box 44">
                  <a:extLst>
                    <a:ext uri="{FF2B5EF4-FFF2-40B4-BE49-F238E27FC236}">
                      <a16:creationId xmlns:a16="http://schemas.microsoft.com/office/drawing/2014/main" id="{01D83618-01AC-8440-B718-2AB6D340D2F1}"/>
                    </a:ext>
                  </a:extLst>
                </p:cNvPr>
                <p:cNvSpPr txBox="1">
                  <a:spLocks noChangeArrowheads="1"/>
                </p:cNvSpPr>
                <p:nvPr/>
              </p:nvSpPr>
              <p:spPr bwMode="auto">
                <a:xfrm>
                  <a:off x="2031" y="3793"/>
                  <a:ext cx="635" cy="395"/>
                </a:xfrm>
                <a:prstGeom prst="rect">
                  <a:avLst/>
                </a:prstGeom>
                <a:noFill/>
                <a:ln w="9525">
                  <a:solidFill>
                    <a:schemeClr val="tx1"/>
                  </a:solidFill>
                  <a:miter lim="800000"/>
                  <a:headEnd/>
                  <a:tailEnd/>
                </a:ln>
              </p:spPr>
              <p:txBody>
                <a:bodyPr>
                  <a:spAutoFit/>
                </a:bodyPr>
                <a:lstStyle/>
                <a:p>
                  <a:pPr>
                    <a:spcBef>
                      <a:spcPct val="50000"/>
                    </a:spcBef>
                  </a:pPr>
                  <a:r>
                    <a:rPr lang="en-US" sz="1600">
                      <a:solidFill>
                        <a:schemeClr val="tx2"/>
                      </a:solidFill>
                      <a:latin typeface="Times New Roman" pitchFamily="18" charset="0"/>
                      <a:cs typeface="Times New Roman" pitchFamily="18" charset="0"/>
                    </a:rPr>
                    <a:t>c:</a:t>
                  </a:r>
                  <a:r>
                    <a:rPr lang="en-US" sz="1600">
                      <a:latin typeface="Times New Roman" pitchFamily="18" charset="0"/>
                      <a:cs typeface="Times New Roman" pitchFamily="18" charset="0"/>
                    </a:rPr>
                    <a:t> </a:t>
                  </a:r>
                  <a:r>
                    <a:rPr lang="en-US" sz="1400">
                      <a:solidFill>
                        <a:schemeClr val="tx2"/>
                      </a:solidFill>
                      <a:latin typeface="Times New Roman" pitchFamily="18" charset="0"/>
                      <a:cs typeface="Times New Roman" pitchFamily="18" charset="0"/>
                    </a:rPr>
                    <a:t>12</a:t>
                  </a:r>
                </a:p>
              </p:txBody>
            </p:sp>
            <p:sp>
              <p:nvSpPr>
                <p:cNvPr id="46" name="Text Box 45">
                  <a:extLst>
                    <a:ext uri="{FF2B5EF4-FFF2-40B4-BE49-F238E27FC236}">
                      <a16:creationId xmlns:a16="http://schemas.microsoft.com/office/drawing/2014/main" id="{B5DC3A93-9E3B-6E40-81A8-CADC5F66304A}"/>
                    </a:ext>
                  </a:extLst>
                </p:cNvPr>
                <p:cNvSpPr txBox="1">
                  <a:spLocks noChangeArrowheads="1"/>
                </p:cNvSpPr>
                <p:nvPr/>
              </p:nvSpPr>
              <p:spPr bwMode="auto">
                <a:xfrm>
                  <a:off x="2802" y="3794"/>
                  <a:ext cx="635" cy="395"/>
                </a:xfrm>
                <a:prstGeom prst="rect">
                  <a:avLst/>
                </a:prstGeom>
                <a:noFill/>
                <a:ln w="9525">
                  <a:solidFill>
                    <a:schemeClr val="tx1"/>
                  </a:solidFill>
                  <a:miter lim="800000"/>
                  <a:headEnd/>
                  <a:tailEnd/>
                </a:ln>
              </p:spPr>
              <p:txBody>
                <a:bodyPr>
                  <a:spAutoFit/>
                </a:bodyPr>
                <a:lstStyle/>
                <a:p>
                  <a:pPr>
                    <a:spcBef>
                      <a:spcPct val="50000"/>
                    </a:spcBef>
                  </a:pPr>
                  <a:r>
                    <a:rPr lang="en-US" sz="1600">
                      <a:latin typeface="Times New Roman" pitchFamily="18" charset="0"/>
                      <a:cs typeface="Times New Roman" pitchFamily="18" charset="0"/>
                    </a:rPr>
                    <a:t>b</a:t>
                  </a:r>
                  <a:r>
                    <a:rPr lang="he-IL" sz="1600">
                      <a:solidFill>
                        <a:schemeClr val="tx2"/>
                      </a:solidFill>
                      <a:latin typeface="Times New Roman" pitchFamily="18" charset="0"/>
                      <a:cs typeface="Times New Roman" pitchFamily="18" charset="0"/>
                    </a:rPr>
                    <a:t>:</a:t>
                  </a:r>
                  <a:r>
                    <a:rPr lang="en-US" sz="1600">
                      <a:solidFill>
                        <a:schemeClr val="tx2"/>
                      </a:solidFill>
                      <a:latin typeface="Times New Roman" pitchFamily="18" charset="0"/>
                      <a:cs typeface="Times New Roman" pitchFamily="18" charset="0"/>
                    </a:rPr>
                    <a:t> </a:t>
                  </a:r>
                  <a:r>
                    <a:rPr lang="en-US" sz="1400">
                      <a:solidFill>
                        <a:schemeClr val="tx2"/>
                      </a:solidFill>
                      <a:latin typeface="Times New Roman" pitchFamily="18" charset="0"/>
                      <a:cs typeface="Times New Roman" pitchFamily="18" charset="0"/>
                    </a:rPr>
                    <a:t>13</a:t>
                  </a:r>
                </a:p>
              </p:txBody>
            </p:sp>
            <p:sp>
              <p:nvSpPr>
                <p:cNvPr id="47" name="Oval 46">
                  <a:extLst>
                    <a:ext uri="{FF2B5EF4-FFF2-40B4-BE49-F238E27FC236}">
                      <a16:creationId xmlns:a16="http://schemas.microsoft.com/office/drawing/2014/main" id="{34F3D825-FBAB-A84A-BFAB-549906BB66D7}"/>
                    </a:ext>
                  </a:extLst>
                </p:cNvPr>
                <p:cNvSpPr>
                  <a:spLocks noChangeArrowheads="1"/>
                </p:cNvSpPr>
                <p:nvPr/>
              </p:nvSpPr>
              <p:spPr bwMode="auto">
                <a:xfrm flipH="1">
                  <a:off x="2338" y="3104"/>
                  <a:ext cx="499" cy="359"/>
                </a:xfrm>
                <a:prstGeom prst="ellipse">
                  <a:avLst/>
                </a:prstGeom>
                <a:noFill/>
                <a:ln w="19050">
                  <a:solidFill>
                    <a:schemeClr val="tx1"/>
                  </a:solidFill>
                  <a:round/>
                  <a:headEnd/>
                  <a:tailEnd/>
                </a:ln>
              </p:spPr>
              <p:txBody>
                <a:bodyPr wrap="none" anchor="ctr"/>
                <a:lstStyle/>
                <a:p>
                  <a:endParaRPr lang="vi-VN" sz="1050"/>
                </a:p>
              </p:txBody>
            </p:sp>
            <p:sp>
              <p:nvSpPr>
                <p:cNvPr id="48" name="Freeform 47">
                  <a:extLst>
                    <a:ext uri="{FF2B5EF4-FFF2-40B4-BE49-F238E27FC236}">
                      <a16:creationId xmlns:a16="http://schemas.microsoft.com/office/drawing/2014/main" id="{085A4E0A-6DD5-584C-B816-F2FFA1518786}"/>
                    </a:ext>
                  </a:extLst>
                </p:cNvPr>
                <p:cNvSpPr>
                  <a:spLocks/>
                </p:cNvSpPr>
                <p:nvPr/>
              </p:nvSpPr>
              <p:spPr bwMode="auto">
                <a:xfrm>
                  <a:off x="2297" y="3463"/>
                  <a:ext cx="239" cy="325"/>
                </a:xfrm>
                <a:custGeom>
                  <a:avLst/>
                  <a:gdLst>
                    <a:gd name="T0" fmla="*/ 239 w 239"/>
                    <a:gd name="T1" fmla="*/ 0 h 325"/>
                    <a:gd name="T2" fmla="*/ 0 w 239"/>
                    <a:gd name="T3" fmla="*/ 325 h 325"/>
                    <a:gd name="T4" fmla="*/ 0 60000 65536"/>
                    <a:gd name="T5" fmla="*/ 0 60000 65536"/>
                    <a:gd name="T6" fmla="*/ 0 w 239"/>
                    <a:gd name="T7" fmla="*/ 0 h 325"/>
                    <a:gd name="T8" fmla="*/ 239 w 239"/>
                    <a:gd name="T9" fmla="*/ 325 h 325"/>
                  </a:gdLst>
                  <a:ahLst/>
                  <a:cxnLst>
                    <a:cxn ang="T4">
                      <a:pos x="T0" y="T1"/>
                    </a:cxn>
                    <a:cxn ang="T5">
                      <a:pos x="T2" y="T3"/>
                    </a:cxn>
                  </a:cxnLst>
                  <a:rect l="T6" t="T7" r="T8" b="T9"/>
                  <a:pathLst>
                    <a:path w="239" h="325">
                      <a:moveTo>
                        <a:pt x="239" y="0"/>
                      </a:moveTo>
                      <a:lnTo>
                        <a:pt x="0" y="325"/>
                      </a:lnTo>
                    </a:path>
                  </a:pathLst>
                </a:custGeom>
                <a:noFill/>
                <a:ln w="9525">
                  <a:solidFill>
                    <a:schemeClr val="tx1"/>
                  </a:solidFill>
                  <a:round/>
                  <a:headEnd/>
                  <a:tailEnd/>
                </a:ln>
              </p:spPr>
              <p:txBody>
                <a:bodyPr/>
                <a:lstStyle/>
                <a:p>
                  <a:endParaRPr lang="vi-VN" sz="1050"/>
                </a:p>
              </p:txBody>
            </p:sp>
            <p:sp>
              <p:nvSpPr>
                <p:cNvPr id="49" name="Freeform 48">
                  <a:extLst>
                    <a:ext uri="{FF2B5EF4-FFF2-40B4-BE49-F238E27FC236}">
                      <a16:creationId xmlns:a16="http://schemas.microsoft.com/office/drawing/2014/main" id="{33822C58-38BD-E14A-A2E7-537B63827FA6}"/>
                    </a:ext>
                  </a:extLst>
                </p:cNvPr>
                <p:cNvSpPr>
                  <a:spLocks/>
                </p:cNvSpPr>
                <p:nvPr/>
              </p:nvSpPr>
              <p:spPr bwMode="auto">
                <a:xfrm>
                  <a:off x="2662" y="3463"/>
                  <a:ext cx="339" cy="314"/>
                </a:xfrm>
                <a:custGeom>
                  <a:avLst/>
                  <a:gdLst>
                    <a:gd name="T0" fmla="*/ 0 w 339"/>
                    <a:gd name="T1" fmla="*/ 0 h 314"/>
                    <a:gd name="T2" fmla="*/ 339 w 339"/>
                    <a:gd name="T3" fmla="*/ 314 h 314"/>
                    <a:gd name="T4" fmla="*/ 0 60000 65536"/>
                    <a:gd name="T5" fmla="*/ 0 60000 65536"/>
                    <a:gd name="T6" fmla="*/ 0 w 339"/>
                    <a:gd name="T7" fmla="*/ 0 h 314"/>
                    <a:gd name="T8" fmla="*/ 339 w 339"/>
                    <a:gd name="T9" fmla="*/ 314 h 314"/>
                  </a:gdLst>
                  <a:ahLst/>
                  <a:cxnLst>
                    <a:cxn ang="T4">
                      <a:pos x="T0" y="T1"/>
                    </a:cxn>
                    <a:cxn ang="T5">
                      <a:pos x="T2" y="T3"/>
                    </a:cxn>
                  </a:cxnLst>
                  <a:rect l="T6" t="T7" r="T8" b="T9"/>
                  <a:pathLst>
                    <a:path w="339" h="314">
                      <a:moveTo>
                        <a:pt x="0" y="0"/>
                      </a:moveTo>
                      <a:lnTo>
                        <a:pt x="339" y="314"/>
                      </a:lnTo>
                    </a:path>
                  </a:pathLst>
                </a:custGeom>
                <a:noFill/>
                <a:ln w="9525">
                  <a:solidFill>
                    <a:schemeClr val="tx1"/>
                  </a:solidFill>
                  <a:round/>
                  <a:headEnd/>
                  <a:tailEnd/>
                </a:ln>
              </p:spPr>
              <p:txBody>
                <a:bodyPr/>
                <a:lstStyle/>
                <a:p>
                  <a:endParaRPr lang="vi-VN" sz="1050"/>
                </a:p>
              </p:txBody>
            </p:sp>
            <p:sp>
              <p:nvSpPr>
                <p:cNvPr id="50" name="Text Box 49">
                  <a:extLst>
                    <a:ext uri="{FF2B5EF4-FFF2-40B4-BE49-F238E27FC236}">
                      <a16:creationId xmlns:a16="http://schemas.microsoft.com/office/drawing/2014/main" id="{A13D12E4-4C8C-9540-9F68-2C461765B562}"/>
                    </a:ext>
                  </a:extLst>
                </p:cNvPr>
                <p:cNvSpPr txBox="1">
                  <a:spLocks noChangeArrowheads="1"/>
                </p:cNvSpPr>
                <p:nvPr/>
              </p:nvSpPr>
              <p:spPr bwMode="auto">
                <a:xfrm>
                  <a:off x="2746" y="3385"/>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1</a:t>
                  </a:r>
                </a:p>
              </p:txBody>
            </p:sp>
            <p:sp>
              <p:nvSpPr>
                <p:cNvPr id="51" name="Text Box 50">
                  <a:extLst>
                    <a:ext uri="{FF2B5EF4-FFF2-40B4-BE49-F238E27FC236}">
                      <a16:creationId xmlns:a16="http://schemas.microsoft.com/office/drawing/2014/main" id="{8C594457-BA83-D44A-ADD5-9DAFE564D553}"/>
                    </a:ext>
                  </a:extLst>
                </p:cNvPr>
                <p:cNvSpPr txBox="1">
                  <a:spLocks noChangeArrowheads="1"/>
                </p:cNvSpPr>
                <p:nvPr/>
              </p:nvSpPr>
              <p:spPr bwMode="auto">
                <a:xfrm>
                  <a:off x="2338" y="3113"/>
                  <a:ext cx="544" cy="359"/>
                </a:xfrm>
                <a:prstGeom prst="rect">
                  <a:avLst/>
                </a:prstGeom>
                <a:noFill/>
                <a:ln w="9525">
                  <a:noFill/>
                  <a:miter lim="800000"/>
                  <a:headEnd/>
                  <a:tailEnd/>
                </a:ln>
              </p:spPr>
              <p:txBody>
                <a:bodyPr>
                  <a:spAutoFit/>
                </a:bodyPr>
                <a:lstStyle/>
                <a:p>
                  <a:pPr algn="ctr">
                    <a:spcBef>
                      <a:spcPct val="50000"/>
                    </a:spcBef>
                  </a:pPr>
                  <a:r>
                    <a:rPr lang="en-US" sz="1400">
                      <a:solidFill>
                        <a:schemeClr val="tx2"/>
                      </a:solidFill>
                      <a:latin typeface="Times New Roman" pitchFamily="18" charset="0"/>
                      <a:cs typeface="Times New Roman" pitchFamily="18" charset="0"/>
                    </a:rPr>
                    <a:t>25</a:t>
                  </a:r>
                </a:p>
              </p:txBody>
            </p:sp>
            <p:sp>
              <p:nvSpPr>
                <p:cNvPr id="52" name="Text Box 51">
                  <a:extLst>
                    <a:ext uri="{FF2B5EF4-FFF2-40B4-BE49-F238E27FC236}">
                      <a16:creationId xmlns:a16="http://schemas.microsoft.com/office/drawing/2014/main" id="{60CAA9FB-8942-0446-83B4-C0041D691E58}"/>
                    </a:ext>
                  </a:extLst>
                </p:cNvPr>
                <p:cNvSpPr txBox="1">
                  <a:spLocks noChangeArrowheads="1"/>
                </p:cNvSpPr>
                <p:nvPr/>
              </p:nvSpPr>
              <p:spPr bwMode="auto">
                <a:xfrm>
                  <a:off x="2111" y="3340"/>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0</a:t>
                  </a:r>
                </a:p>
              </p:txBody>
            </p:sp>
          </p:grpSp>
          <p:grpSp>
            <p:nvGrpSpPr>
              <p:cNvPr id="22" name="Group 52">
                <a:extLst>
                  <a:ext uri="{FF2B5EF4-FFF2-40B4-BE49-F238E27FC236}">
                    <a16:creationId xmlns:a16="http://schemas.microsoft.com/office/drawing/2014/main" id="{A40368C6-D7C6-8647-8241-22F345995C33}"/>
                  </a:ext>
                </a:extLst>
              </p:cNvPr>
              <p:cNvGrpSpPr>
                <a:grpSpLocks/>
              </p:cNvGrpSpPr>
              <p:nvPr/>
            </p:nvGrpSpPr>
            <p:grpSpPr bwMode="auto">
              <a:xfrm>
                <a:off x="2711" y="2115"/>
                <a:ext cx="2086" cy="1757"/>
                <a:chOff x="1170" y="1017"/>
                <a:chExt cx="2086" cy="1757"/>
              </a:xfrm>
            </p:grpSpPr>
            <p:sp>
              <p:nvSpPr>
                <p:cNvPr id="29" name="Text Box 53">
                  <a:extLst>
                    <a:ext uri="{FF2B5EF4-FFF2-40B4-BE49-F238E27FC236}">
                      <a16:creationId xmlns:a16="http://schemas.microsoft.com/office/drawing/2014/main" id="{5CDC8B67-EC46-6E48-BA45-C21BDE8F7635}"/>
                    </a:ext>
                  </a:extLst>
                </p:cNvPr>
                <p:cNvSpPr txBox="1">
                  <a:spLocks noChangeArrowheads="1"/>
                </p:cNvSpPr>
                <p:nvPr/>
              </p:nvSpPr>
              <p:spPr bwMode="auto">
                <a:xfrm>
                  <a:off x="2621" y="1706"/>
                  <a:ext cx="635" cy="395"/>
                </a:xfrm>
                <a:prstGeom prst="rect">
                  <a:avLst/>
                </a:prstGeom>
                <a:noFill/>
                <a:ln w="9525">
                  <a:solidFill>
                    <a:schemeClr val="tx1"/>
                  </a:solidFill>
                  <a:miter lim="800000"/>
                  <a:headEnd/>
                  <a:tailEnd/>
                </a:ln>
              </p:spPr>
              <p:txBody>
                <a:bodyPr>
                  <a:spAutoFit/>
                </a:bodyPr>
                <a:lstStyle/>
                <a:p>
                  <a:pPr>
                    <a:spcBef>
                      <a:spcPct val="50000"/>
                    </a:spcBef>
                  </a:pPr>
                  <a:r>
                    <a:rPr lang="en-US" sz="1600">
                      <a:latin typeface="Times New Roman" pitchFamily="18" charset="0"/>
                      <a:cs typeface="Times New Roman" pitchFamily="18" charset="0"/>
                    </a:rPr>
                    <a:t>d</a:t>
                  </a:r>
                  <a:r>
                    <a:rPr lang="he-IL" sz="1600">
                      <a:solidFill>
                        <a:schemeClr val="tx2"/>
                      </a:solidFill>
                      <a:latin typeface="Times New Roman" pitchFamily="18" charset="0"/>
                      <a:cs typeface="Times New Roman" pitchFamily="18" charset="0"/>
                    </a:rPr>
                    <a:t>:</a:t>
                  </a:r>
                  <a:r>
                    <a:rPr lang="en-US" sz="1600">
                      <a:solidFill>
                        <a:schemeClr val="tx2"/>
                      </a:solidFill>
                      <a:latin typeface="Times New Roman" pitchFamily="18" charset="0"/>
                      <a:cs typeface="Times New Roman" pitchFamily="18" charset="0"/>
                    </a:rPr>
                    <a:t> </a:t>
                  </a:r>
                  <a:r>
                    <a:rPr lang="en-US" sz="1400">
                      <a:solidFill>
                        <a:schemeClr val="tx2"/>
                      </a:solidFill>
                      <a:latin typeface="Times New Roman" pitchFamily="18" charset="0"/>
                      <a:cs typeface="Times New Roman" pitchFamily="18" charset="0"/>
                    </a:rPr>
                    <a:t>16</a:t>
                  </a:r>
                </a:p>
              </p:txBody>
            </p:sp>
            <p:grpSp>
              <p:nvGrpSpPr>
                <p:cNvPr id="30" name="Group 54">
                  <a:extLst>
                    <a:ext uri="{FF2B5EF4-FFF2-40B4-BE49-F238E27FC236}">
                      <a16:creationId xmlns:a16="http://schemas.microsoft.com/office/drawing/2014/main" id="{05AF015C-1D26-1F48-9A84-E0AF4018017B}"/>
                    </a:ext>
                  </a:extLst>
                </p:cNvPr>
                <p:cNvGrpSpPr>
                  <a:grpSpLocks/>
                </p:cNvGrpSpPr>
                <p:nvPr/>
              </p:nvGrpSpPr>
              <p:grpSpPr bwMode="auto">
                <a:xfrm>
                  <a:off x="1170" y="1689"/>
                  <a:ext cx="1406" cy="1085"/>
                  <a:chOff x="308" y="3104"/>
                  <a:chExt cx="1406" cy="1085"/>
                </a:xfrm>
              </p:grpSpPr>
              <p:sp>
                <p:nvSpPr>
                  <p:cNvPr id="37" name="Text Box 55">
                    <a:extLst>
                      <a:ext uri="{FF2B5EF4-FFF2-40B4-BE49-F238E27FC236}">
                        <a16:creationId xmlns:a16="http://schemas.microsoft.com/office/drawing/2014/main" id="{E54CAA10-666B-2B41-8FB2-DF0871F9D54E}"/>
                      </a:ext>
                    </a:extLst>
                  </p:cNvPr>
                  <p:cNvSpPr txBox="1">
                    <a:spLocks noChangeArrowheads="1"/>
                  </p:cNvSpPr>
                  <p:nvPr/>
                </p:nvSpPr>
                <p:spPr bwMode="auto">
                  <a:xfrm>
                    <a:off x="1079" y="3794"/>
                    <a:ext cx="635" cy="395"/>
                  </a:xfrm>
                  <a:prstGeom prst="rect">
                    <a:avLst/>
                  </a:prstGeom>
                  <a:noFill/>
                  <a:ln w="9525">
                    <a:solidFill>
                      <a:schemeClr val="tx1"/>
                    </a:solidFill>
                    <a:miter lim="800000"/>
                    <a:headEnd/>
                    <a:tailEnd/>
                  </a:ln>
                </p:spPr>
                <p:txBody>
                  <a:bodyPr>
                    <a:spAutoFit/>
                  </a:bodyPr>
                  <a:lstStyle/>
                  <a:p>
                    <a:pPr>
                      <a:spcBef>
                        <a:spcPct val="50000"/>
                      </a:spcBef>
                    </a:pPr>
                    <a:r>
                      <a:rPr lang="en-US" sz="1600">
                        <a:latin typeface="Times New Roman" pitchFamily="18" charset="0"/>
                        <a:cs typeface="Times New Roman" pitchFamily="18" charset="0"/>
                      </a:rPr>
                      <a:t>e</a:t>
                    </a:r>
                    <a:r>
                      <a:rPr lang="he-IL" sz="1600">
                        <a:solidFill>
                          <a:schemeClr val="tx2"/>
                        </a:solidFill>
                        <a:latin typeface="Times New Roman" pitchFamily="18" charset="0"/>
                        <a:cs typeface="Times New Roman" pitchFamily="18" charset="0"/>
                      </a:rPr>
                      <a:t>:</a:t>
                    </a:r>
                    <a:r>
                      <a:rPr lang="en-US" sz="1600">
                        <a:solidFill>
                          <a:schemeClr val="tx2"/>
                        </a:solidFill>
                        <a:latin typeface="Times New Roman" pitchFamily="18" charset="0"/>
                        <a:cs typeface="Times New Roman" pitchFamily="18" charset="0"/>
                      </a:rPr>
                      <a:t> </a:t>
                    </a:r>
                    <a:r>
                      <a:rPr lang="en-US" sz="1400">
                        <a:solidFill>
                          <a:schemeClr val="tx2"/>
                        </a:solidFill>
                        <a:latin typeface="Times New Roman" pitchFamily="18" charset="0"/>
                        <a:cs typeface="Times New Roman" pitchFamily="18" charset="0"/>
                      </a:rPr>
                      <a:t>9</a:t>
                    </a:r>
                  </a:p>
                </p:txBody>
              </p:sp>
              <p:sp>
                <p:nvSpPr>
                  <p:cNvPr id="38" name="Text Box 56">
                    <a:extLst>
                      <a:ext uri="{FF2B5EF4-FFF2-40B4-BE49-F238E27FC236}">
                        <a16:creationId xmlns:a16="http://schemas.microsoft.com/office/drawing/2014/main" id="{85E9E1F8-138C-524A-825E-888F77431229}"/>
                      </a:ext>
                    </a:extLst>
                  </p:cNvPr>
                  <p:cNvSpPr txBox="1">
                    <a:spLocks noChangeArrowheads="1"/>
                  </p:cNvSpPr>
                  <p:nvPr/>
                </p:nvSpPr>
                <p:spPr bwMode="auto">
                  <a:xfrm>
                    <a:off x="308" y="3793"/>
                    <a:ext cx="635" cy="395"/>
                  </a:xfrm>
                  <a:prstGeom prst="rect">
                    <a:avLst/>
                  </a:prstGeom>
                  <a:noFill/>
                  <a:ln w="9525">
                    <a:solidFill>
                      <a:schemeClr val="tx1"/>
                    </a:solidFill>
                    <a:miter lim="800000"/>
                    <a:headEnd/>
                    <a:tailEnd/>
                  </a:ln>
                </p:spPr>
                <p:txBody>
                  <a:bodyPr>
                    <a:spAutoFit/>
                  </a:bodyPr>
                  <a:lstStyle/>
                  <a:p>
                    <a:pPr>
                      <a:spcBef>
                        <a:spcPct val="50000"/>
                      </a:spcBef>
                    </a:pPr>
                    <a:r>
                      <a:rPr lang="en-US" sz="1600">
                        <a:latin typeface="Times New Roman" pitchFamily="18" charset="0"/>
                        <a:cs typeface="Times New Roman" pitchFamily="18" charset="0"/>
                      </a:rPr>
                      <a:t>f</a:t>
                    </a:r>
                    <a:r>
                      <a:rPr lang="he-IL" sz="1600">
                        <a:latin typeface="Times New Roman" pitchFamily="18" charset="0"/>
                        <a:cs typeface="Times New Roman" pitchFamily="18" charset="0"/>
                      </a:rPr>
                      <a:t> </a:t>
                    </a:r>
                    <a:r>
                      <a:rPr lang="he-IL" sz="1600">
                        <a:solidFill>
                          <a:schemeClr val="tx2"/>
                        </a:solidFill>
                        <a:latin typeface="Times New Roman" pitchFamily="18" charset="0"/>
                        <a:cs typeface="Times New Roman" pitchFamily="18" charset="0"/>
                      </a:rPr>
                      <a:t>:</a:t>
                    </a:r>
                    <a:r>
                      <a:rPr lang="en-US" sz="1400">
                        <a:solidFill>
                          <a:schemeClr val="tx2"/>
                        </a:solidFill>
                        <a:latin typeface="Times New Roman" pitchFamily="18" charset="0"/>
                        <a:cs typeface="Times New Roman" pitchFamily="18" charset="0"/>
                      </a:rPr>
                      <a:t>5</a:t>
                    </a:r>
                  </a:p>
                </p:txBody>
              </p:sp>
              <p:sp>
                <p:nvSpPr>
                  <p:cNvPr id="39" name="Oval 57">
                    <a:extLst>
                      <a:ext uri="{FF2B5EF4-FFF2-40B4-BE49-F238E27FC236}">
                        <a16:creationId xmlns:a16="http://schemas.microsoft.com/office/drawing/2014/main" id="{C10BBF9C-158E-C64D-938B-CBDA3BFCF01D}"/>
                      </a:ext>
                    </a:extLst>
                  </p:cNvPr>
                  <p:cNvSpPr>
                    <a:spLocks noChangeArrowheads="1"/>
                  </p:cNvSpPr>
                  <p:nvPr/>
                </p:nvSpPr>
                <p:spPr bwMode="auto">
                  <a:xfrm flipH="1">
                    <a:off x="671" y="3104"/>
                    <a:ext cx="499" cy="359"/>
                  </a:xfrm>
                  <a:prstGeom prst="ellipse">
                    <a:avLst/>
                  </a:prstGeom>
                  <a:noFill/>
                  <a:ln w="19050">
                    <a:solidFill>
                      <a:schemeClr val="tx1"/>
                    </a:solidFill>
                    <a:round/>
                    <a:headEnd/>
                    <a:tailEnd/>
                  </a:ln>
                </p:spPr>
                <p:txBody>
                  <a:bodyPr wrap="none" anchor="ctr"/>
                  <a:lstStyle/>
                  <a:p>
                    <a:endParaRPr lang="vi-VN" sz="1050"/>
                  </a:p>
                </p:txBody>
              </p:sp>
              <p:sp>
                <p:nvSpPr>
                  <p:cNvPr id="40" name="Freeform 58">
                    <a:extLst>
                      <a:ext uri="{FF2B5EF4-FFF2-40B4-BE49-F238E27FC236}">
                        <a16:creationId xmlns:a16="http://schemas.microsoft.com/office/drawing/2014/main" id="{BE8CE4BD-9326-0E49-830B-B82A24597DF7}"/>
                      </a:ext>
                    </a:extLst>
                  </p:cNvPr>
                  <p:cNvSpPr>
                    <a:spLocks/>
                  </p:cNvSpPr>
                  <p:nvPr/>
                </p:nvSpPr>
                <p:spPr bwMode="auto">
                  <a:xfrm>
                    <a:off x="630" y="3463"/>
                    <a:ext cx="239" cy="325"/>
                  </a:xfrm>
                  <a:custGeom>
                    <a:avLst/>
                    <a:gdLst>
                      <a:gd name="T0" fmla="*/ 239 w 239"/>
                      <a:gd name="T1" fmla="*/ 0 h 325"/>
                      <a:gd name="T2" fmla="*/ 0 w 239"/>
                      <a:gd name="T3" fmla="*/ 325 h 325"/>
                      <a:gd name="T4" fmla="*/ 0 60000 65536"/>
                      <a:gd name="T5" fmla="*/ 0 60000 65536"/>
                      <a:gd name="T6" fmla="*/ 0 w 239"/>
                      <a:gd name="T7" fmla="*/ 0 h 325"/>
                      <a:gd name="T8" fmla="*/ 239 w 239"/>
                      <a:gd name="T9" fmla="*/ 325 h 325"/>
                    </a:gdLst>
                    <a:ahLst/>
                    <a:cxnLst>
                      <a:cxn ang="T4">
                        <a:pos x="T0" y="T1"/>
                      </a:cxn>
                      <a:cxn ang="T5">
                        <a:pos x="T2" y="T3"/>
                      </a:cxn>
                    </a:cxnLst>
                    <a:rect l="T6" t="T7" r="T8" b="T9"/>
                    <a:pathLst>
                      <a:path w="239" h="325">
                        <a:moveTo>
                          <a:pt x="239" y="0"/>
                        </a:moveTo>
                        <a:lnTo>
                          <a:pt x="0" y="325"/>
                        </a:lnTo>
                      </a:path>
                    </a:pathLst>
                  </a:custGeom>
                  <a:noFill/>
                  <a:ln w="9525">
                    <a:solidFill>
                      <a:schemeClr val="tx1"/>
                    </a:solidFill>
                    <a:round/>
                    <a:headEnd/>
                    <a:tailEnd/>
                  </a:ln>
                </p:spPr>
                <p:txBody>
                  <a:bodyPr/>
                  <a:lstStyle/>
                  <a:p>
                    <a:endParaRPr lang="vi-VN" sz="1050"/>
                  </a:p>
                </p:txBody>
              </p:sp>
              <p:sp>
                <p:nvSpPr>
                  <p:cNvPr id="41" name="Freeform 59">
                    <a:extLst>
                      <a:ext uri="{FF2B5EF4-FFF2-40B4-BE49-F238E27FC236}">
                        <a16:creationId xmlns:a16="http://schemas.microsoft.com/office/drawing/2014/main" id="{0FE45D4C-153E-A24C-AF15-B0416B8BB8CF}"/>
                      </a:ext>
                    </a:extLst>
                  </p:cNvPr>
                  <p:cNvSpPr>
                    <a:spLocks/>
                  </p:cNvSpPr>
                  <p:nvPr/>
                </p:nvSpPr>
                <p:spPr bwMode="auto">
                  <a:xfrm>
                    <a:off x="995" y="3463"/>
                    <a:ext cx="339" cy="314"/>
                  </a:xfrm>
                  <a:custGeom>
                    <a:avLst/>
                    <a:gdLst>
                      <a:gd name="T0" fmla="*/ 0 w 339"/>
                      <a:gd name="T1" fmla="*/ 0 h 314"/>
                      <a:gd name="T2" fmla="*/ 339 w 339"/>
                      <a:gd name="T3" fmla="*/ 314 h 314"/>
                      <a:gd name="T4" fmla="*/ 0 60000 65536"/>
                      <a:gd name="T5" fmla="*/ 0 60000 65536"/>
                      <a:gd name="T6" fmla="*/ 0 w 339"/>
                      <a:gd name="T7" fmla="*/ 0 h 314"/>
                      <a:gd name="T8" fmla="*/ 339 w 339"/>
                      <a:gd name="T9" fmla="*/ 314 h 314"/>
                    </a:gdLst>
                    <a:ahLst/>
                    <a:cxnLst>
                      <a:cxn ang="T4">
                        <a:pos x="T0" y="T1"/>
                      </a:cxn>
                      <a:cxn ang="T5">
                        <a:pos x="T2" y="T3"/>
                      </a:cxn>
                    </a:cxnLst>
                    <a:rect l="T6" t="T7" r="T8" b="T9"/>
                    <a:pathLst>
                      <a:path w="339" h="314">
                        <a:moveTo>
                          <a:pt x="0" y="0"/>
                        </a:moveTo>
                        <a:lnTo>
                          <a:pt x="339" y="314"/>
                        </a:lnTo>
                      </a:path>
                    </a:pathLst>
                  </a:custGeom>
                  <a:noFill/>
                  <a:ln w="9525">
                    <a:solidFill>
                      <a:schemeClr val="tx1"/>
                    </a:solidFill>
                    <a:round/>
                    <a:headEnd/>
                    <a:tailEnd/>
                  </a:ln>
                </p:spPr>
                <p:txBody>
                  <a:bodyPr/>
                  <a:lstStyle/>
                  <a:p>
                    <a:endParaRPr lang="vi-VN" sz="1050"/>
                  </a:p>
                </p:txBody>
              </p:sp>
              <p:sp>
                <p:nvSpPr>
                  <p:cNvPr id="42" name="Text Box 60">
                    <a:extLst>
                      <a:ext uri="{FF2B5EF4-FFF2-40B4-BE49-F238E27FC236}">
                        <a16:creationId xmlns:a16="http://schemas.microsoft.com/office/drawing/2014/main" id="{66F4F9E4-8496-3145-8302-25C311756410}"/>
                      </a:ext>
                    </a:extLst>
                  </p:cNvPr>
                  <p:cNvSpPr txBox="1">
                    <a:spLocks noChangeArrowheads="1"/>
                  </p:cNvSpPr>
                  <p:nvPr/>
                </p:nvSpPr>
                <p:spPr bwMode="auto">
                  <a:xfrm>
                    <a:off x="1079" y="3385"/>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1</a:t>
                    </a:r>
                  </a:p>
                </p:txBody>
              </p:sp>
              <p:sp>
                <p:nvSpPr>
                  <p:cNvPr id="43" name="Text Box 61">
                    <a:extLst>
                      <a:ext uri="{FF2B5EF4-FFF2-40B4-BE49-F238E27FC236}">
                        <a16:creationId xmlns:a16="http://schemas.microsoft.com/office/drawing/2014/main" id="{3E22FAC5-E59D-5246-B107-628482176BE2}"/>
                      </a:ext>
                    </a:extLst>
                  </p:cNvPr>
                  <p:cNvSpPr txBox="1">
                    <a:spLocks noChangeArrowheads="1"/>
                  </p:cNvSpPr>
                  <p:nvPr/>
                </p:nvSpPr>
                <p:spPr bwMode="auto">
                  <a:xfrm>
                    <a:off x="671" y="3113"/>
                    <a:ext cx="544" cy="359"/>
                  </a:xfrm>
                  <a:prstGeom prst="rect">
                    <a:avLst/>
                  </a:prstGeom>
                  <a:noFill/>
                  <a:ln w="9525">
                    <a:noFill/>
                    <a:miter lim="800000"/>
                    <a:headEnd/>
                    <a:tailEnd/>
                  </a:ln>
                </p:spPr>
                <p:txBody>
                  <a:bodyPr>
                    <a:spAutoFit/>
                  </a:bodyPr>
                  <a:lstStyle/>
                  <a:p>
                    <a:pPr algn="ctr">
                      <a:spcBef>
                        <a:spcPct val="50000"/>
                      </a:spcBef>
                    </a:pPr>
                    <a:r>
                      <a:rPr lang="en-US" sz="1400">
                        <a:solidFill>
                          <a:schemeClr val="tx2"/>
                        </a:solidFill>
                        <a:latin typeface="Times New Roman" pitchFamily="18" charset="0"/>
                        <a:cs typeface="Times New Roman" pitchFamily="18" charset="0"/>
                      </a:rPr>
                      <a:t>14</a:t>
                    </a:r>
                  </a:p>
                </p:txBody>
              </p:sp>
              <p:sp>
                <p:nvSpPr>
                  <p:cNvPr id="44" name="Text Box 62">
                    <a:extLst>
                      <a:ext uri="{FF2B5EF4-FFF2-40B4-BE49-F238E27FC236}">
                        <a16:creationId xmlns:a16="http://schemas.microsoft.com/office/drawing/2014/main" id="{52C85997-4E70-CC40-B27D-A6F09BFE606F}"/>
                      </a:ext>
                    </a:extLst>
                  </p:cNvPr>
                  <p:cNvSpPr txBox="1">
                    <a:spLocks noChangeArrowheads="1"/>
                  </p:cNvSpPr>
                  <p:nvPr/>
                </p:nvSpPr>
                <p:spPr bwMode="auto">
                  <a:xfrm>
                    <a:off x="444" y="3385"/>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0</a:t>
                    </a:r>
                  </a:p>
                </p:txBody>
              </p:sp>
            </p:grpSp>
            <p:sp>
              <p:nvSpPr>
                <p:cNvPr id="31" name="Oval 63">
                  <a:extLst>
                    <a:ext uri="{FF2B5EF4-FFF2-40B4-BE49-F238E27FC236}">
                      <a16:creationId xmlns:a16="http://schemas.microsoft.com/office/drawing/2014/main" id="{8BD94F51-D226-F849-8E9F-CFB5D8401FCF}"/>
                    </a:ext>
                  </a:extLst>
                </p:cNvPr>
                <p:cNvSpPr>
                  <a:spLocks noChangeArrowheads="1"/>
                </p:cNvSpPr>
                <p:nvPr/>
              </p:nvSpPr>
              <p:spPr bwMode="auto">
                <a:xfrm flipH="1">
                  <a:off x="2077" y="1017"/>
                  <a:ext cx="499" cy="359"/>
                </a:xfrm>
                <a:prstGeom prst="ellipse">
                  <a:avLst/>
                </a:prstGeom>
                <a:noFill/>
                <a:ln w="19050">
                  <a:solidFill>
                    <a:schemeClr val="tx1"/>
                  </a:solidFill>
                  <a:round/>
                  <a:headEnd/>
                  <a:tailEnd/>
                </a:ln>
              </p:spPr>
              <p:txBody>
                <a:bodyPr wrap="none" anchor="ctr"/>
                <a:lstStyle/>
                <a:p>
                  <a:endParaRPr lang="vi-VN" sz="1050"/>
                </a:p>
              </p:txBody>
            </p:sp>
            <p:sp>
              <p:nvSpPr>
                <p:cNvPr id="32" name="Freeform 64">
                  <a:extLst>
                    <a:ext uri="{FF2B5EF4-FFF2-40B4-BE49-F238E27FC236}">
                      <a16:creationId xmlns:a16="http://schemas.microsoft.com/office/drawing/2014/main" id="{0030C652-C100-BA44-A72D-80230D0E1955}"/>
                    </a:ext>
                  </a:extLst>
                </p:cNvPr>
                <p:cNvSpPr>
                  <a:spLocks/>
                </p:cNvSpPr>
                <p:nvPr/>
              </p:nvSpPr>
              <p:spPr bwMode="auto">
                <a:xfrm>
                  <a:off x="1850" y="1376"/>
                  <a:ext cx="425" cy="330"/>
                </a:xfrm>
                <a:custGeom>
                  <a:avLst/>
                  <a:gdLst>
                    <a:gd name="T0" fmla="*/ 2390 w 239"/>
                    <a:gd name="T1" fmla="*/ 0 h 325"/>
                    <a:gd name="T2" fmla="*/ 0 w 239"/>
                    <a:gd name="T3" fmla="*/ 345 h 325"/>
                    <a:gd name="T4" fmla="*/ 0 60000 65536"/>
                    <a:gd name="T5" fmla="*/ 0 60000 65536"/>
                    <a:gd name="T6" fmla="*/ 0 w 239"/>
                    <a:gd name="T7" fmla="*/ 0 h 325"/>
                    <a:gd name="T8" fmla="*/ 239 w 239"/>
                    <a:gd name="T9" fmla="*/ 325 h 325"/>
                  </a:gdLst>
                  <a:ahLst/>
                  <a:cxnLst>
                    <a:cxn ang="T4">
                      <a:pos x="T0" y="T1"/>
                    </a:cxn>
                    <a:cxn ang="T5">
                      <a:pos x="T2" y="T3"/>
                    </a:cxn>
                  </a:cxnLst>
                  <a:rect l="T6" t="T7" r="T8" b="T9"/>
                  <a:pathLst>
                    <a:path w="239" h="325">
                      <a:moveTo>
                        <a:pt x="239" y="0"/>
                      </a:moveTo>
                      <a:lnTo>
                        <a:pt x="0" y="325"/>
                      </a:lnTo>
                    </a:path>
                  </a:pathLst>
                </a:custGeom>
                <a:noFill/>
                <a:ln w="9525">
                  <a:solidFill>
                    <a:schemeClr val="tx1"/>
                  </a:solidFill>
                  <a:round/>
                  <a:headEnd/>
                  <a:tailEnd/>
                </a:ln>
              </p:spPr>
              <p:txBody>
                <a:bodyPr/>
                <a:lstStyle/>
                <a:p>
                  <a:endParaRPr lang="vi-VN" sz="1050"/>
                </a:p>
              </p:txBody>
            </p:sp>
            <p:sp>
              <p:nvSpPr>
                <p:cNvPr id="33" name="Freeform 65">
                  <a:extLst>
                    <a:ext uri="{FF2B5EF4-FFF2-40B4-BE49-F238E27FC236}">
                      <a16:creationId xmlns:a16="http://schemas.microsoft.com/office/drawing/2014/main" id="{25F43B34-D087-374A-A7D9-4BE15DF828CE}"/>
                    </a:ext>
                  </a:extLst>
                </p:cNvPr>
                <p:cNvSpPr>
                  <a:spLocks/>
                </p:cNvSpPr>
                <p:nvPr/>
              </p:nvSpPr>
              <p:spPr bwMode="auto">
                <a:xfrm>
                  <a:off x="2401" y="1376"/>
                  <a:ext cx="538" cy="330"/>
                </a:xfrm>
                <a:custGeom>
                  <a:avLst/>
                  <a:gdLst>
                    <a:gd name="T0" fmla="*/ 0 w 339"/>
                    <a:gd name="T1" fmla="*/ 0 h 314"/>
                    <a:gd name="T2" fmla="*/ 2150 w 339"/>
                    <a:gd name="T3" fmla="*/ 384 h 314"/>
                    <a:gd name="T4" fmla="*/ 0 60000 65536"/>
                    <a:gd name="T5" fmla="*/ 0 60000 65536"/>
                    <a:gd name="T6" fmla="*/ 0 w 339"/>
                    <a:gd name="T7" fmla="*/ 0 h 314"/>
                    <a:gd name="T8" fmla="*/ 339 w 339"/>
                    <a:gd name="T9" fmla="*/ 314 h 314"/>
                  </a:gdLst>
                  <a:ahLst/>
                  <a:cxnLst>
                    <a:cxn ang="T4">
                      <a:pos x="T0" y="T1"/>
                    </a:cxn>
                    <a:cxn ang="T5">
                      <a:pos x="T2" y="T3"/>
                    </a:cxn>
                  </a:cxnLst>
                  <a:rect l="T6" t="T7" r="T8" b="T9"/>
                  <a:pathLst>
                    <a:path w="339" h="314">
                      <a:moveTo>
                        <a:pt x="0" y="0"/>
                      </a:moveTo>
                      <a:lnTo>
                        <a:pt x="339" y="314"/>
                      </a:lnTo>
                    </a:path>
                  </a:pathLst>
                </a:custGeom>
                <a:noFill/>
                <a:ln w="9525">
                  <a:solidFill>
                    <a:schemeClr val="tx1"/>
                  </a:solidFill>
                  <a:round/>
                  <a:headEnd/>
                  <a:tailEnd/>
                </a:ln>
              </p:spPr>
              <p:txBody>
                <a:bodyPr/>
                <a:lstStyle/>
                <a:p>
                  <a:endParaRPr lang="vi-VN" sz="1050"/>
                </a:p>
              </p:txBody>
            </p:sp>
            <p:sp>
              <p:nvSpPr>
                <p:cNvPr id="34" name="Text Box 66">
                  <a:extLst>
                    <a:ext uri="{FF2B5EF4-FFF2-40B4-BE49-F238E27FC236}">
                      <a16:creationId xmlns:a16="http://schemas.microsoft.com/office/drawing/2014/main" id="{F89494DA-1159-404F-87E1-C3CAD5A278AA}"/>
                    </a:ext>
                  </a:extLst>
                </p:cNvPr>
                <p:cNvSpPr txBox="1">
                  <a:spLocks noChangeArrowheads="1"/>
                </p:cNvSpPr>
                <p:nvPr/>
              </p:nvSpPr>
              <p:spPr bwMode="auto">
                <a:xfrm>
                  <a:off x="2576" y="1253"/>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1</a:t>
                  </a:r>
                </a:p>
              </p:txBody>
            </p:sp>
            <p:sp>
              <p:nvSpPr>
                <p:cNvPr id="35" name="Text Box 67">
                  <a:extLst>
                    <a:ext uri="{FF2B5EF4-FFF2-40B4-BE49-F238E27FC236}">
                      <a16:creationId xmlns:a16="http://schemas.microsoft.com/office/drawing/2014/main" id="{A767E997-C508-714B-B2D4-808E9E86B526}"/>
                    </a:ext>
                  </a:extLst>
                </p:cNvPr>
                <p:cNvSpPr txBox="1">
                  <a:spLocks noChangeArrowheads="1"/>
                </p:cNvSpPr>
                <p:nvPr/>
              </p:nvSpPr>
              <p:spPr bwMode="auto">
                <a:xfrm>
                  <a:off x="2077" y="1026"/>
                  <a:ext cx="544" cy="359"/>
                </a:xfrm>
                <a:prstGeom prst="rect">
                  <a:avLst/>
                </a:prstGeom>
                <a:noFill/>
                <a:ln w="9525">
                  <a:noFill/>
                  <a:miter lim="800000"/>
                  <a:headEnd/>
                  <a:tailEnd/>
                </a:ln>
              </p:spPr>
              <p:txBody>
                <a:bodyPr>
                  <a:spAutoFit/>
                </a:bodyPr>
                <a:lstStyle/>
                <a:p>
                  <a:pPr algn="ctr">
                    <a:spcBef>
                      <a:spcPct val="50000"/>
                    </a:spcBef>
                  </a:pPr>
                  <a:r>
                    <a:rPr lang="en-US" sz="1400">
                      <a:solidFill>
                        <a:schemeClr val="tx2"/>
                      </a:solidFill>
                      <a:latin typeface="Times New Roman" pitchFamily="18" charset="0"/>
                      <a:cs typeface="Times New Roman" pitchFamily="18" charset="0"/>
                    </a:rPr>
                    <a:t>30</a:t>
                  </a:r>
                </a:p>
              </p:txBody>
            </p:sp>
            <p:sp>
              <p:nvSpPr>
                <p:cNvPr id="36" name="Text Box 68">
                  <a:extLst>
                    <a:ext uri="{FF2B5EF4-FFF2-40B4-BE49-F238E27FC236}">
                      <a16:creationId xmlns:a16="http://schemas.microsoft.com/office/drawing/2014/main" id="{737444CA-FCDA-1A4B-854A-18A57AD1E93A}"/>
                    </a:ext>
                  </a:extLst>
                </p:cNvPr>
                <p:cNvSpPr txBox="1">
                  <a:spLocks noChangeArrowheads="1"/>
                </p:cNvSpPr>
                <p:nvPr/>
              </p:nvSpPr>
              <p:spPr bwMode="auto">
                <a:xfrm>
                  <a:off x="1714" y="1207"/>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0</a:t>
                  </a:r>
                </a:p>
              </p:txBody>
            </p:sp>
          </p:grpSp>
          <p:sp>
            <p:nvSpPr>
              <p:cNvPr id="23" name="Oval 69">
                <a:extLst>
                  <a:ext uri="{FF2B5EF4-FFF2-40B4-BE49-F238E27FC236}">
                    <a16:creationId xmlns:a16="http://schemas.microsoft.com/office/drawing/2014/main" id="{6AD21457-42C4-5047-9B5A-F604D7830A4C}"/>
                  </a:ext>
                </a:extLst>
              </p:cNvPr>
              <p:cNvSpPr>
                <a:spLocks noChangeArrowheads="1"/>
              </p:cNvSpPr>
              <p:nvPr/>
            </p:nvSpPr>
            <p:spPr bwMode="auto">
              <a:xfrm flipH="1">
                <a:off x="2621" y="1426"/>
                <a:ext cx="499" cy="359"/>
              </a:xfrm>
              <a:prstGeom prst="ellipse">
                <a:avLst/>
              </a:prstGeom>
              <a:noFill/>
              <a:ln w="19050">
                <a:solidFill>
                  <a:schemeClr val="tx1"/>
                </a:solidFill>
                <a:round/>
                <a:headEnd/>
                <a:tailEnd/>
              </a:ln>
            </p:spPr>
            <p:txBody>
              <a:bodyPr wrap="none" anchor="ctr"/>
              <a:lstStyle/>
              <a:p>
                <a:endParaRPr lang="vi-VN" sz="1050"/>
              </a:p>
            </p:txBody>
          </p:sp>
          <p:sp>
            <p:nvSpPr>
              <p:cNvPr id="24" name="Freeform 70">
                <a:extLst>
                  <a:ext uri="{FF2B5EF4-FFF2-40B4-BE49-F238E27FC236}">
                    <a16:creationId xmlns:a16="http://schemas.microsoft.com/office/drawing/2014/main" id="{1E5E3C0F-DA54-7E4A-9EF2-60625DD78081}"/>
                  </a:ext>
                </a:extLst>
              </p:cNvPr>
              <p:cNvSpPr>
                <a:spLocks/>
              </p:cNvSpPr>
              <p:nvPr/>
            </p:nvSpPr>
            <p:spPr bwMode="auto">
              <a:xfrm>
                <a:off x="1895" y="1785"/>
                <a:ext cx="924" cy="421"/>
              </a:xfrm>
              <a:custGeom>
                <a:avLst/>
                <a:gdLst>
                  <a:gd name="T0" fmla="*/ 26207 w 303"/>
                  <a:gd name="T1" fmla="*/ 0 h 484"/>
                  <a:gd name="T2" fmla="*/ 0 w 303"/>
                  <a:gd name="T3" fmla="*/ 277 h 484"/>
                  <a:gd name="T4" fmla="*/ 0 60000 65536"/>
                  <a:gd name="T5" fmla="*/ 0 60000 65536"/>
                  <a:gd name="T6" fmla="*/ 0 w 303"/>
                  <a:gd name="T7" fmla="*/ 0 h 484"/>
                  <a:gd name="T8" fmla="*/ 303 w 303"/>
                  <a:gd name="T9" fmla="*/ 484 h 484"/>
                </a:gdLst>
                <a:ahLst/>
                <a:cxnLst>
                  <a:cxn ang="T4">
                    <a:pos x="T0" y="T1"/>
                  </a:cxn>
                  <a:cxn ang="T5">
                    <a:pos x="T2" y="T3"/>
                  </a:cxn>
                </a:cxnLst>
                <a:rect l="T6" t="T7" r="T8" b="T9"/>
                <a:pathLst>
                  <a:path w="303" h="484">
                    <a:moveTo>
                      <a:pt x="303" y="0"/>
                    </a:moveTo>
                    <a:lnTo>
                      <a:pt x="0" y="484"/>
                    </a:lnTo>
                  </a:path>
                </a:pathLst>
              </a:custGeom>
              <a:noFill/>
              <a:ln w="9525">
                <a:solidFill>
                  <a:schemeClr val="tx1"/>
                </a:solidFill>
                <a:round/>
                <a:headEnd/>
                <a:tailEnd/>
              </a:ln>
            </p:spPr>
            <p:txBody>
              <a:bodyPr/>
              <a:lstStyle/>
              <a:p>
                <a:endParaRPr lang="vi-VN" sz="1050"/>
              </a:p>
            </p:txBody>
          </p:sp>
          <p:sp>
            <p:nvSpPr>
              <p:cNvPr id="25" name="Freeform 71">
                <a:extLst>
                  <a:ext uri="{FF2B5EF4-FFF2-40B4-BE49-F238E27FC236}">
                    <a16:creationId xmlns:a16="http://schemas.microsoft.com/office/drawing/2014/main" id="{B9415A3C-A771-C44C-B54E-56A3CC0C88D3}"/>
                  </a:ext>
                </a:extLst>
              </p:cNvPr>
              <p:cNvSpPr>
                <a:spLocks/>
              </p:cNvSpPr>
              <p:nvPr/>
            </p:nvSpPr>
            <p:spPr bwMode="auto">
              <a:xfrm>
                <a:off x="2945" y="1785"/>
                <a:ext cx="900" cy="330"/>
              </a:xfrm>
              <a:custGeom>
                <a:avLst/>
                <a:gdLst>
                  <a:gd name="T0" fmla="*/ 0 w 329"/>
                  <a:gd name="T1" fmla="*/ 0 h 478"/>
                  <a:gd name="T2" fmla="*/ 18424 w 329"/>
                  <a:gd name="T3" fmla="*/ 108 h 478"/>
                  <a:gd name="T4" fmla="*/ 0 60000 65536"/>
                  <a:gd name="T5" fmla="*/ 0 60000 65536"/>
                  <a:gd name="T6" fmla="*/ 0 w 329"/>
                  <a:gd name="T7" fmla="*/ 0 h 478"/>
                  <a:gd name="T8" fmla="*/ 329 w 329"/>
                  <a:gd name="T9" fmla="*/ 478 h 478"/>
                </a:gdLst>
                <a:ahLst/>
                <a:cxnLst>
                  <a:cxn ang="T4">
                    <a:pos x="T0" y="T1"/>
                  </a:cxn>
                  <a:cxn ang="T5">
                    <a:pos x="T2" y="T3"/>
                  </a:cxn>
                </a:cxnLst>
                <a:rect l="T6" t="T7" r="T8" b="T9"/>
                <a:pathLst>
                  <a:path w="329" h="478">
                    <a:moveTo>
                      <a:pt x="0" y="0"/>
                    </a:moveTo>
                    <a:lnTo>
                      <a:pt x="329" y="478"/>
                    </a:lnTo>
                  </a:path>
                </a:pathLst>
              </a:custGeom>
              <a:noFill/>
              <a:ln w="9525">
                <a:solidFill>
                  <a:schemeClr val="tx1"/>
                </a:solidFill>
                <a:round/>
                <a:headEnd/>
                <a:tailEnd/>
              </a:ln>
            </p:spPr>
            <p:txBody>
              <a:bodyPr/>
              <a:lstStyle/>
              <a:p>
                <a:endParaRPr lang="vi-VN" sz="1050"/>
              </a:p>
            </p:txBody>
          </p:sp>
          <p:sp>
            <p:nvSpPr>
              <p:cNvPr id="26" name="Text Box 72">
                <a:extLst>
                  <a:ext uri="{FF2B5EF4-FFF2-40B4-BE49-F238E27FC236}">
                    <a16:creationId xmlns:a16="http://schemas.microsoft.com/office/drawing/2014/main" id="{596E6BCC-DCF9-3E49-ACF3-50E6B3815415}"/>
                  </a:ext>
                </a:extLst>
              </p:cNvPr>
              <p:cNvSpPr txBox="1">
                <a:spLocks noChangeArrowheads="1"/>
              </p:cNvSpPr>
              <p:nvPr/>
            </p:nvSpPr>
            <p:spPr bwMode="auto">
              <a:xfrm>
                <a:off x="3392" y="1616"/>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1</a:t>
                </a:r>
              </a:p>
            </p:txBody>
          </p:sp>
          <p:sp>
            <p:nvSpPr>
              <p:cNvPr id="27" name="Text Box 73">
                <a:extLst>
                  <a:ext uri="{FF2B5EF4-FFF2-40B4-BE49-F238E27FC236}">
                    <a16:creationId xmlns:a16="http://schemas.microsoft.com/office/drawing/2014/main" id="{2131951F-EAD5-6942-AF92-D688ED618EF3}"/>
                  </a:ext>
                </a:extLst>
              </p:cNvPr>
              <p:cNvSpPr txBox="1">
                <a:spLocks noChangeArrowheads="1"/>
              </p:cNvSpPr>
              <p:nvPr/>
            </p:nvSpPr>
            <p:spPr bwMode="auto">
              <a:xfrm>
                <a:off x="2621" y="1435"/>
                <a:ext cx="544" cy="359"/>
              </a:xfrm>
              <a:prstGeom prst="rect">
                <a:avLst/>
              </a:prstGeom>
              <a:noFill/>
              <a:ln w="9525">
                <a:noFill/>
                <a:miter lim="800000"/>
                <a:headEnd/>
                <a:tailEnd/>
              </a:ln>
            </p:spPr>
            <p:txBody>
              <a:bodyPr>
                <a:spAutoFit/>
              </a:bodyPr>
              <a:lstStyle/>
              <a:p>
                <a:pPr algn="ctr">
                  <a:spcBef>
                    <a:spcPct val="50000"/>
                  </a:spcBef>
                </a:pPr>
                <a:r>
                  <a:rPr lang="en-US" sz="1400">
                    <a:solidFill>
                      <a:schemeClr val="tx2"/>
                    </a:solidFill>
                    <a:latin typeface="Times New Roman" pitchFamily="18" charset="0"/>
                    <a:cs typeface="Times New Roman" pitchFamily="18" charset="0"/>
                  </a:rPr>
                  <a:t>55</a:t>
                </a:r>
              </a:p>
            </p:txBody>
          </p:sp>
          <p:sp>
            <p:nvSpPr>
              <p:cNvPr id="28" name="Text Box 74">
                <a:extLst>
                  <a:ext uri="{FF2B5EF4-FFF2-40B4-BE49-F238E27FC236}">
                    <a16:creationId xmlns:a16="http://schemas.microsoft.com/office/drawing/2014/main" id="{C775207B-5997-B64E-94FE-2B7A1E1393D3}"/>
                  </a:ext>
                </a:extLst>
              </p:cNvPr>
              <p:cNvSpPr txBox="1">
                <a:spLocks noChangeArrowheads="1"/>
              </p:cNvSpPr>
              <p:nvPr/>
            </p:nvSpPr>
            <p:spPr bwMode="auto">
              <a:xfrm>
                <a:off x="1940" y="1616"/>
                <a:ext cx="374" cy="395"/>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0</a:t>
                </a:r>
              </a:p>
            </p:txBody>
          </p:sp>
        </p:grpSp>
        <p:sp>
          <p:nvSpPr>
            <p:cNvPr id="9" name="Oval 75">
              <a:extLst>
                <a:ext uri="{FF2B5EF4-FFF2-40B4-BE49-F238E27FC236}">
                  <a16:creationId xmlns:a16="http://schemas.microsoft.com/office/drawing/2014/main" id="{75B65238-8CA4-A94C-806E-186910A175F7}"/>
                </a:ext>
              </a:extLst>
            </p:cNvPr>
            <p:cNvSpPr>
              <a:spLocks noChangeArrowheads="1"/>
            </p:cNvSpPr>
            <p:nvPr/>
          </p:nvSpPr>
          <p:spPr bwMode="auto">
            <a:xfrm flipH="1">
              <a:off x="3197225" y="1828800"/>
              <a:ext cx="792163" cy="569913"/>
            </a:xfrm>
            <a:prstGeom prst="ellipse">
              <a:avLst/>
            </a:prstGeom>
            <a:noFill/>
            <a:ln w="19050">
              <a:solidFill>
                <a:schemeClr val="tx1"/>
              </a:solidFill>
              <a:round/>
              <a:headEnd/>
              <a:tailEnd/>
            </a:ln>
          </p:spPr>
          <p:txBody>
            <a:bodyPr wrap="none" anchor="ctr"/>
            <a:lstStyle/>
            <a:p>
              <a:endParaRPr lang="vi-VN" sz="1050"/>
            </a:p>
          </p:txBody>
        </p:sp>
        <p:sp>
          <p:nvSpPr>
            <p:cNvPr id="10" name="Freeform 76">
              <a:extLst>
                <a:ext uri="{FF2B5EF4-FFF2-40B4-BE49-F238E27FC236}">
                  <a16:creationId xmlns:a16="http://schemas.microsoft.com/office/drawing/2014/main" id="{B6D3A143-D30E-BF41-AA5D-7086C2155D56}"/>
                </a:ext>
              </a:extLst>
            </p:cNvPr>
            <p:cNvSpPr>
              <a:spLocks/>
            </p:cNvSpPr>
            <p:nvPr/>
          </p:nvSpPr>
          <p:spPr bwMode="auto">
            <a:xfrm>
              <a:off x="2333625" y="2317750"/>
              <a:ext cx="966788" cy="650875"/>
            </a:xfrm>
            <a:custGeom>
              <a:avLst/>
              <a:gdLst>
                <a:gd name="T0" fmla="*/ 2147483647 w 303"/>
                <a:gd name="T1" fmla="*/ 0 h 484"/>
                <a:gd name="T2" fmla="*/ 0 w 303"/>
                <a:gd name="T3" fmla="*/ 2147483647 h 484"/>
                <a:gd name="T4" fmla="*/ 0 60000 65536"/>
                <a:gd name="T5" fmla="*/ 0 60000 65536"/>
                <a:gd name="T6" fmla="*/ 0 w 303"/>
                <a:gd name="T7" fmla="*/ 0 h 484"/>
                <a:gd name="T8" fmla="*/ 303 w 303"/>
                <a:gd name="T9" fmla="*/ 484 h 484"/>
              </a:gdLst>
              <a:ahLst/>
              <a:cxnLst>
                <a:cxn ang="T4">
                  <a:pos x="T0" y="T1"/>
                </a:cxn>
                <a:cxn ang="T5">
                  <a:pos x="T2" y="T3"/>
                </a:cxn>
              </a:cxnLst>
              <a:rect l="T6" t="T7" r="T8" b="T9"/>
              <a:pathLst>
                <a:path w="303" h="484">
                  <a:moveTo>
                    <a:pt x="303" y="0"/>
                  </a:moveTo>
                  <a:lnTo>
                    <a:pt x="0" y="484"/>
                  </a:lnTo>
                </a:path>
              </a:pathLst>
            </a:custGeom>
            <a:noFill/>
            <a:ln w="9525">
              <a:solidFill>
                <a:schemeClr val="tx1"/>
              </a:solidFill>
              <a:round/>
              <a:headEnd/>
              <a:tailEnd/>
            </a:ln>
          </p:spPr>
          <p:txBody>
            <a:bodyPr/>
            <a:lstStyle/>
            <a:p>
              <a:endParaRPr lang="vi-VN" sz="1050"/>
            </a:p>
          </p:txBody>
        </p:sp>
        <p:sp>
          <p:nvSpPr>
            <p:cNvPr id="11" name="Freeform 77">
              <a:extLst>
                <a:ext uri="{FF2B5EF4-FFF2-40B4-BE49-F238E27FC236}">
                  <a16:creationId xmlns:a16="http://schemas.microsoft.com/office/drawing/2014/main" id="{12427E06-0D0D-F54D-8956-7DF877A2369C}"/>
                </a:ext>
              </a:extLst>
            </p:cNvPr>
            <p:cNvSpPr>
              <a:spLocks/>
            </p:cNvSpPr>
            <p:nvPr/>
          </p:nvSpPr>
          <p:spPr bwMode="auto">
            <a:xfrm>
              <a:off x="3833813" y="2393950"/>
              <a:ext cx="803275" cy="574675"/>
            </a:xfrm>
            <a:custGeom>
              <a:avLst/>
              <a:gdLst>
                <a:gd name="T0" fmla="*/ 0 w 329"/>
                <a:gd name="T1" fmla="*/ 0 h 478"/>
                <a:gd name="T2" fmla="*/ 2147483647 w 329"/>
                <a:gd name="T3" fmla="*/ 2147483647 h 478"/>
                <a:gd name="T4" fmla="*/ 0 60000 65536"/>
                <a:gd name="T5" fmla="*/ 0 60000 65536"/>
                <a:gd name="T6" fmla="*/ 0 w 329"/>
                <a:gd name="T7" fmla="*/ 0 h 478"/>
                <a:gd name="T8" fmla="*/ 329 w 329"/>
                <a:gd name="T9" fmla="*/ 478 h 478"/>
              </a:gdLst>
              <a:ahLst/>
              <a:cxnLst>
                <a:cxn ang="T4">
                  <a:pos x="T0" y="T1"/>
                </a:cxn>
                <a:cxn ang="T5">
                  <a:pos x="T2" y="T3"/>
                </a:cxn>
              </a:cxnLst>
              <a:rect l="T6" t="T7" r="T8" b="T9"/>
              <a:pathLst>
                <a:path w="329" h="478">
                  <a:moveTo>
                    <a:pt x="0" y="0"/>
                  </a:moveTo>
                  <a:lnTo>
                    <a:pt x="329" y="478"/>
                  </a:lnTo>
                </a:path>
              </a:pathLst>
            </a:custGeom>
            <a:noFill/>
            <a:ln w="9525">
              <a:solidFill>
                <a:schemeClr val="tx1"/>
              </a:solidFill>
              <a:round/>
              <a:headEnd/>
              <a:tailEnd/>
            </a:ln>
          </p:spPr>
          <p:txBody>
            <a:bodyPr/>
            <a:lstStyle/>
            <a:p>
              <a:endParaRPr lang="vi-VN" sz="1050"/>
            </a:p>
          </p:txBody>
        </p:sp>
        <p:sp>
          <p:nvSpPr>
            <p:cNvPr id="12" name="Text Box 78">
              <a:extLst>
                <a:ext uri="{FF2B5EF4-FFF2-40B4-BE49-F238E27FC236}">
                  <a16:creationId xmlns:a16="http://schemas.microsoft.com/office/drawing/2014/main" id="{61F3204D-73E8-C942-94D4-267E05679CA2}"/>
                </a:ext>
              </a:extLst>
            </p:cNvPr>
            <p:cNvSpPr txBox="1">
              <a:spLocks noChangeArrowheads="1"/>
            </p:cNvSpPr>
            <p:nvPr/>
          </p:nvSpPr>
          <p:spPr bwMode="auto">
            <a:xfrm>
              <a:off x="4133852" y="2346325"/>
              <a:ext cx="593726" cy="57007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1</a:t>
              </a:r>
            </a:p>
          </p:txBody>
        </p:sp>
        <p:sp>
          <p:nvSpPr>
            <p:cNvPr id="13" name="Text Box 79">
              <a:extLst>
                <a:ext uri="{FF2B5EF4-FFF2-40B4-BE49-F238E27FC236}">
                  <a16:creationId xmlns:a16="http://schemas.microsoft.com/office/drawing/2014/main" id="{4CEF3822-4C7E-DC4F-9606-7C42EB589AA7}"/>
                </a:ext>
              </a:extLst>
            </p:cNvPr>
            <p:cNvSpPr txBox="1">
              <a:spLocks noChangeArrowheads="1"/>
            </p:cNvSpPr>
            <p:nvPr/>
          </p:nvSpPr>
          <p:spPr bwMode="auto">
            <a:xfrm>
              <a:off x="3197224" y="1878012"/>
              <a:ext cx="788989" cy="518250"/>
            </a:xfrm>
            <a:prstGeom prst="rect">
              <a:avLst/>
            </a:prstGeom>
            <a:noFill/>
            <a:ln w="9525">
              <a:noFill/>
              <a:miter lim="800000"/>
              <a:headEnd/>
              <a:tailEnd/>
            </a:ln>
          </p:spPr>
          <p:txBody>
            <a:bodyPr>
              <a:spAutoFit/>
            </a:bodyPr>
            <a:lstStyle/>
            <a:p>
              <a:pPr algn="ctr">
                <a:spcBef>
                  <a:spcPct val="50000"/>
                </a:spcBef>
              </a:pPr>
              <a:r>
                <a:rPr lang="en-US" sz="1400">
                  <a:solidFill>
                    <a:schemeClr val="tx2"/>
                  </a:solidFill>
                  <a:latin typeface="Times New Roman" pitchFamily="18" charset="0"/>
                  <a:cs typeface="Times New Roman" pitchFamily="18" charset="0"/>
                </a:rPr>
                <a:t>100</a:t>
              </a:r>
            </a:p>
          </p:txBody>
        </p:sp>
        <p:sp>
          <p:nvSpPr>
            <p:cNvPr id="14" name="Text Box 80">
              <a:extLst>
                <a:ext uri="{FF2B5EF4-FFF2-40B4-BE49-F238E27FC236}">
                  <a16:creationId xmlns:a16="http://schemas.microsoft.com/office/drawing/2014/main" id="{36918D22-0AE7-F445-87E7-4AD5841FD6AB}"/>
                </a:ext>
              </a:extLst>
            </p:cNvPr>
            <p:cNvSpPr txBox="1">
              <a:spLocks noChangeArrowheads="1"/>
            </p:cNvSpPr>
            <p:nvPr/>
          </p:nvSpPr>
          <p:spPr bwMode="auto">
            <a:xfrm>
              <a:off x="2260600" y="2274887"/>
              <a:ext cx="593726" cy="570074"/>
            </a:xfrm>
            <a:prstGeom prst="rect">
              <a:avLst/>
            </a:prstGeom>
            <a:noFill/>
            <a:ln w="9525">
              <a:noFill/>
              <a:miter lim="800000"/>
              <a:headEnd/>
              <a:tailEnd/>
            </a:ln>
          </p:spPr>
          <p:txBody>
            <a:bodyPr>
              <a:spAutoFit/>
            </a:bodyPr>
            <a:lstStyle/>
            <a:p>
              <a:pPr algn="ctr">
                <a:spcBef>
                  <a:spcPct val="50000"/>
                </a:spcBef>
              </a:pPr>
              <a:r>
                <a:rPr lang="en-US" sz="1600">
                  <a:latin typeface="Times New Roman" pitchFamily="18" charset="0"/>
                  <a:cs typeface="Times New Roman" pitchFamily="18" charset="0"/>
                </a:rPr>
                <a:t>0</a:t>
              </a:r>
            </a:p>
          </p:txBody>
        </p:sp>
        <p:sp>
          <p:nvSpPr>
            <p:cNvPr id="15" name="Text Box 81">
              <a:extLst>
                <a:ext uri="{FF2B5EF4-FFF2-40B4-BE49-F238E27FC236}">
                  <a16:creationId xmlns:a16="http://schemas.microsoft.com/office/drawing/2014/main" id="{0E768E79-6C7A-3244-A52B-A90227828E44}"/>
                </a:ext>
              </a:extLst>
            </p:cNvPr>
            <p:cNvSpPr txBox="1">
              <a:spLocks noChangeArrowheads="1"/>
            </p:cNvSpPr>
            <p:nvPr/>
          </p:nvSpPr>
          <p:spPr bwMode="auto">
            <a:xfrm>
              <a:off x="2141540" y="3624262"/>
              <a:ext cx="410753" cy="440512"/>
            </a:xfrm>
            <a:prstGeom prst="rect">
              <a:avLst/>
            </a:prstGeom>
            <a:noFill/>
            <a:ln w="9525">
              <a:noFill/>
              <a:miter lim="800000"/>
              <a:headEnd/>
              <a:tailEnd/>
            </a:ln>
          </p:spPr>
          <p:txBody>
            <a:bodyPr wrap="none">
              <a:spAutoFit/>
            </a:bodyPr>
            <a:lstStyle/>
            <a:p>
              <a:r>
                <a:rPr lang="en-US" sz="1100" b="1">
                  <a:solidFill>
                    <a:srgbClr val="FF0000"/>
                  </a:solidFill>
                </a:rPr>
                <a:t>0</a:t>
              </a:r>
            </a:p>
          </p:txBody>
        </p:sp>
        <p:sp>
          <p:nvSpPr>
            <p:cNvPr id="16" name="Text Box 82">
              <a:extLst>
                <a:ext uri="{FF2B5EF4-FFF2-40B4-BE49-F238E27FC236}">
                  <a16:creationId xmlns:a16="http://schemas.microsoft.com/office/drawing/2014/main" id="{658AF9AC-3D18-7A40-974D-E45A7FF7AE24}"/>
                </a:ext>
              </a:extLst>
            </p:cNvPr>
            <p:cNvSpPr txBox="1">
              <a:spLocks noChangeArrowheads="1"/>
            </p:cNvSpPr>
            <p:nvPr/>
          </p:nvSpPr>
          <p:spPr bwMode="auto">
            <a:xfrm>
              <a:off x="2309813" y="6127751"/>
              <a:ext cx="655903" cy="440512"/>
            </a:xfrm>
            <a:prstGeom prst="rect">
              <a:avLst/>
            </a:prstGeom>
            <a:noFill/>
            <a:ln w="9525">
              <a:noFill/>
              <a:miter lim="800000"/>
              <a:headEnd/>
              <a:tailEnd/>
            </a:ln>
          </p:spPr>
          <p:txBody>
            <a:bodyPr wrap="none">
              <a:spAutoFit/>
            </a:bodyPr>
            <a:lstStyle/>
            <a:p>
              <a:r>
                <a:rPr lang="en-US" sz="1100" b="1">
                  <a:solidFill>
                    <a:srgbClr val="FF0000"/>
                  </a:solidFill>
                </a:rPr>
                <a:t>100</a:t>
              </a:r>
            </a:p>
          </p:txBody>
        </p:sp>
        <p:sp>
          <p:nvSpPr>
            <p:cNvPr id="17" name="Text Box 83">
              <a:extLst>
                <a:ext uri="{FF2B5EF4-FFF2-40B4-BE49-F238E27FC236}">
                  <a16:creationId xmlns:a16="http://schemas.microsoft.com/office/drawing/2014/main" id="{58A12AF0-C1DA-C94B-96F0-E5DA3551A6F6}"/>
                </a:ext>
              </a:extLst>
            </p:cNvPr>
            <p:cNvSpPr txBox="1">
              <a:spLocks noChangeArrowheads="1"/>
            </p:cNvSpPr>
            <p:nvPr/>
          </p:nvSpPr>
          <p:spPr bwMode="auto">
            <a:xfrm>
              <a:off x="3452814" y="6127751"/>
              <a:ext cx="655903" cy="440512"/>
            </a:xfrm>
            <a:prstGeom prst="rect">
              <a:avLst/>
            </a:prstGeom>
            <a:noFill/>
            <a:ln w="9525">
              <a:noFill/>
              <a:miter lim="800000"/>
              <a:headEnd/>
              <a:tailEnd/>
            </a:ln>
          </p:spPr>
          <p:txBody>
            <a:bodyPr wrap="none">
              <a:spAutoFit/>
            </a:bodyPr>
            <a:lstStyle/>
            <a:p>
              <a:r>
                <a:rPr lang="en-US" sz="1100" b="1">
                  <a:solidFill>
                    <a:srgbClr val="FF0000"/>
                  </a:solidFill>
                </a:rPr>
                <a:t>101</a:t>
              </a:r>
            </a:p>
          </p:txBody>
        </p:sp>
        <p:sp>
          <p:nvSpPr>
            <p:cNvPr id="18" name="Text Box 84">
              <a:extLst>
                <a:ext uri="{FF2B5EF4-FFF2-40B4-BE49-F238E27FC236}">
                  <a16:creationId xmlns:a16="http://schemas.microsoft.com/office/drawing/2014/main" id="{9805D52B-B8E5-0D4F-A770-4AFA52AFA545}"/>
                </a:ext>
              </a:extLst>
            </p:cNvPr>
            <p:cNvSpPr txBox="1">
              <a:spLocks noChangeArrowheads="1"/>
            </p:cNvSpPr>
            <p:nvPr/>
          </p:nvSpPr>
          <p:spPr bwMode="auto">
            <a:xfrm>
              <a:off x="4367214" y="6492876"/>
              <a:ext cx="778478" cy="440512"/>
            </a:xfrm>
            <a:prstGeom prst="rect">
              <a:avLst/>
            </a:prstGeom>
            <a:noFill/>
            <a:ln w="9525">
              <a:noFill/>
              <a:miter lim="800000"/>
              <a:headEnd/>
              <a:tailEnd/>
            </a:ln>
          </p:spPr>
          <p:txBody>
            <a:bodyPr wrap="none">
              <a:spAutoFit/>
            </a:bodyPr>
            <a:lstStyle/>
            <a:p>
              <a:r>
                <a:rPr lang="en-US" sz="1100" b="1">
                  <a:solidFill>
                    <a:srgbClr val="FF0000"/>
                  </a:solidFill>
                </a:rPr>
                <a:t>1100</a:t>
              </a:r>
            </a:p>
          </p:txBody>
        </p:sp>
        <p:sp>
          <p:nvSpPr>
            <p:cNvPr id="19" name="Text Box 85">
              <a:extLst>
                <a:ext uri="{FF2B5EF4-FFF2-40B4-BE49-F238E27FC236}">
                  <a16:creationId xmlns:a16="http://schemas.microsoft.com/office/drawing/2014/main" id="{9848BBAB-C97F-AE42-A0E4-5435B56EA45F}"/>
                </a:ext>
              </a:extLst>
            </p:cNvPr>
            <p:cNvSpPr txBox="1">
              <a:spLocks noChangeArrowheads="1"/>
            </p:cNvSpPr>
            <p:nvPr/>
          </p:nvSpPr>
          <p:spPr bwMode="auto">
            <a:xfrm>
              <a:off x="5370513" y="6508749"/>
              <a:ext cx="778478" cy="440512"/>
            </a:xfrm>
            <a:prstGeom prst="rect">
              <a:avLst/>
            </a:prstGeom>
            <a:noFill/>
            <a:ln w="9525">
              <a:noFill/>
              <a:miter lim="800000"/>
              <a:headEnd/>
              <a:tailEnd/>
            </a:ln>
          </p:spPr>
          <p:txBody>
            <a:bodyPr wrap="none">
              <a:spAutoFit/>
            </a:bodyPr>
            <a:lstStyle/>
            <a:p>
              <a:r>
                <a:rPr lang="en-US" sz="1100" b="1">
                  <a:solidFill>
                    <a:srgbClr val="FF0000"/>
                  </a:solidFill>
                </a:rPr>
                <a:t>1101</a:t>
              </a:r>
            </a:p>
          </p:txBody>
        </p:sp>
        <p:sp>
          <p:nvSpPr>
            <p:cNvPr id="20" name="Text Box 86">
              <a:extLst>
                <a:ext uri="{FF2B5EF4-FFF2-40B4-BE49-F238E27FC236}">
                  <a16:creationId xmlns:a16="http://schemas.microsoft.com/office/drawing/2014/main" id="{07258013-E579-C24D-A15D-590326A8AC8F}"/>
                </a:ext>
              </a:extLst>
            </p:cNvPr>
            <p:cNvSpPr txBox="1">
              <a:spLocks noChangeArrowheads="1"/>
            </p:cNvSpPr>
            <p:nvPr/>
          </p:nvSpPr>
          <p:spPr bwMode="auto">
            <a:xfrm>
              <a:off x="6284914" y="5959476"/>
              <a:ext cx="655903" cy="440512"/>
            </a:xfrm>
            <a:prstGeom prst="rect">
              <a:avLst/>
            </a:prstGeom>
            <a:noFill/>
            <a:ln w="9525">
              <a:noFill/>
              <a:miter lim="800000"/>
              <a:headEnd/>
              <a:tailEnd/>
            </a:ln>
          </p:spPr>
          <p:txBody>
            <a:bodyPr wrap="none">
              <a:spAutoFit/>
            </a:bodyPr>
            <a:lstStyle/>
            <a:p>
              <a:r>
                <a:rPr lang="en-US" sz="1100" b="1">
                  <a:solidFill>
                    <a:srgbClr val="FF0000"/>
                  </a:solidFill>
                </a:rPr>
                <a:t>111</a:t>
              </a:r>
            </a:p>
          </p:txBody>
        </p:sp>
      </p:grpSp>
    </p:spTree>
    <p:extLst>
      <p:ext uri="{BB962C8B-B14F-4D97-AF65-F5344CB8AC3E}">
        <p14:creationId xmlns:p14="http://schemas.microsoft.com/office/powerpoint/2010/main" val="956432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Build a binary tree to create prefix codes</a:t>
            </a:r>
          </a:p>
          <a:p>
            <a:pPr lvl="1" latinLnBrk="0" hangingPunct="0">
              <a:buClr>
                <a:schemeClr val="accent3"/>
              </a:buClr>
              <a:buFont typeface="Wingdings" pitchFamily="2" charset="2"/>
              <a:buChar char="v"/>
            </a:pPr>
            <a:r>
              <a:rPr lang="en-US" sz="1600" dirty="0"/>
              <a:t>Give a message that need to be coded</a:t>
            </a:r>
          </a:p>
          <a:p>
            <a:pPr lvl="1" latinLnBrk="0" hangingPunct="0">
              <a:buClr>
                <a:schemeClr val="accent3"/>
              </a:buClr>
              <a:buFont typeface="Wingdings" pitchFamily="2" charset="2"/>
              <a:buChar char="v"/>
            </a:pPr>
            <a:r>
              <a:rPr lang="en-US" sz="1600" dirty="0"/>
              <a:t>Write out all distinct letters of the message together with their frequencies. Consider each letter as a binary tree with only one vertex. Call the frequency corresponding to each tree its weight. </a:t>
            </a:r>
          </a:p>
          <a:p>
            <a:pPr lvl="1" latinLnBrk="0" hangingPunct="0">
              <a:buClr>
                <a:schemeClr val="accent3"/>
              </a:buClr>
              <a:buFont typeface="Wingdings" pitchFamily="2" charset="2"/>
              <a:buChar char="v"/>
            </a:pPr>
            <a:r>
              <a:rPr lang="en-US" sz="1600" dirty="0"/>
              <a:t>At each step, combine two trees whose sum of weights is a minimum into a single tree by adding a new root, and assign this sum of weights as the weight of the new tree. </a:t>
            </a:r>
          </a:p>
          <a:p>
            <a:pPr lvl="1" latinLnBrk="0" hangingPunct="0">
              <a:buClr>
                <a:schemeClr val="accent3"/>
              </a:buClr>
              <a:buFont typeface="Wingdings" pitchFamily="2" charset="2"/>
              <a:buChar char="v"/>
            </a:pPr>
            <a:r>
              <a:rPr lang="en-US" sz="1600" dirty="0"/>
              <a:t>The algorithm is finished if a single tree is constructed.</a:t>
            </a:r>
          </a:p>
        </p:txBody>
      </p:sp>
    </p:spTree>
    <p:extLst>
      <p:ext uri="{BB962C8B-B14F-4D97-AF65-F5344CB8AC3E}">
        <p14:creationId xmlns:p14="http://schemas.microsoft.com/office/powerpoint/2010/main" val="147268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Example</a:t>
            </a:r>
          </a:p>
        </p:txBody>
      </p:sp>
      <p:pic>
        <p:nvPicPr>
          <p:cNvPr id="5" name="Picture 4">
            <a:extLst>
              <a:ext uri="{FF2B5EF4-FFF2-40B4-BE49-F238E27FC236}">
                <a16:creationId xmlns:a16="http://schemas.microsoft.com/office/drawing/2014/main" id="{A8FE0540-CDBA-6841-B688-5ADCAB5CB5ED}"/>
              </a:ext>
            </a:extLst>
          </p:cNvPr>
          <p:cNvPicPr>
            <a:picLocks noChangeAspect="1"/>
          </p:cNvPicPr>
          <p:nvPr/>
        </p:nvPicPr>
        <p:blipFill>
          <a:blip r:embed="rId2"/>
          <a:stretch>
            <a:fillRect/>
          </a:stretch>
        </p:blipFill>
        <p:spPr>
          <a:xfrm>
            <a:off x="1547664" y="1635646"/>
            <a:ext cx="7439579" cy="2867225"/>
          </a:xfrm>
          <a:prstGeom prst="rect">
            <a:avLst/>
          </a:prstGeom>
        </p:spPr>
      </p:pic>
    </p:spTree>
    <p:extLst>
      <p:ext uri="{BB962C8B-B14F-4D97-AF65-F5344CB8AC3E}">
        <p14:creationId xmlns:p14="http://schemas.microsoft.com/office/powerpoint/2010/main" val="380957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Example</a:t>
            </a:r>
          </a:p>
        </p:txBody>
      </p:sp>
      <p:pic>
        <p:nvPicPr>
          <p:cNvPr id="7" name="Picture 6">
            <a:extLst>
              <a:ext uri="{FF2B5EF4-FFF2-40B4-BE49-F238E27FC236}">
                <a16:creationId xmlns:a16="http://schemas.microsoft.com/office/drawing/2014/main" id="{ED479BB1-26B5-DC43-B180-F79A2508C839}"/>
              </a:ext>
            </a:extLst>
          </p:cNvPr>
          <p:cNvPicPr>
            <a:picLocks noChangeAspect="1"/>
          </p:cNvPicPr>
          <p:nvPr/>
        </p:nvPicPr>
        <p:blipFill>
          <a:blip r:embed="rId2"/>
          <a:stretch>
            <a:fillRect/>
          </a:stretch>
        </p:blipFill>
        <p:spPr>
          <a:xfrm>
            <a:off x="1774068" y="1566197"/>
            <a:ext cx="6945055" cy="3453825"/>
          </a:xfrm>
          <a:prstGeom prst="rect">
            <a:avLst/>
          </a:prstGeom>
        </p:spPr>
      </p:pic>
    </p:spTree>
    <p:extLst>
      <p:ext uri="{BB962C8B-B14F-4D97-AF65-F5344CB8AC3E}">
        <p14:creationId xmlns:p14="http://schemas.microsoft.com/office/powerpoint/2010/main" val="1754325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Example</a:t>
            </a:r>
          </a:p>
        </p:txBody>
      </p:sp>
      <p:pic>
        <p:nvPicPr>
          <p:cNvPr id="5" name="Picture 4">
            <a:extLst>
              <a:ext uri="{FF2B5EF4-FFF2-40B4-BE49-F238E27FC236}">
                <a16:creationId xmlns:a16="http://schemas.microsoft.com/office/drawing/2014/main" id="{35FDDEA3-F9B4-3B4C-B5C1-C94258FFFA13}"/>
              </a:ext>
            </a:extLst>
          </p:cNvPr>
          <p:cNvPicPr>
            <a:picLocks noChangeAspect="1"/>
          </p:cNvPicPr>
          <p:nvPr/>
        </p:nvPicPr>
        <p:blipFill>
          <a:blip r:embed="rId2"/>
          <a:stretch>
            <a:fillRect/>
          </a:stretch>
        </p:blipFill>
        <p:spPr>
          <a:xfrm>
            <a:off x="1619672" y="1673696"/>
            <a:ext cx="7089421" cy="2980266"/>
          </a:xfrm>
          <a:prstGeom prst="rect">
            <a:avLst/>
          </a:prstGeom>
        </p:spPr>
      </p:pic>
      <p:sp>
        <p:nvSpPr>
          <p:cNvPr id="8" name="TextBox 7">
            <a:extLst>
              <a:ext uri="{FF2B5EF4-FFF2-40B4-BE49-F238E27FC236}">
                <a16:creationId xmlns:a16="http://schemas.microsoft.com/office/drawing/2014/main" id="{142447D9-BC7B-8C46-B1FB-BE6DE5E3793B}"/>
              </a:ext>
            </a:extLst>
          </p:cNvPr>
          <p:cNvSpPr txBox="1"/>
          <p:nvPr/>
        </p:nvSpPr>
        <p:spPr>
          <a:xfrm>
            <a:off x="1616514" y="4378377"/>
            <a:ext cx="6624530" cy="646331"/>
          </a:xfrm>
          <a:prstGeom prst="rect">
            <a:avLst/>
          </a:prstGeom>
          <a:noFill/>
        </p:spPr>
        <p:txBody>
          <a:bodyPr wrap="none" rtlCol="0">
            <a:spAutoFit/>
          </a:bodyPr>
          <a:lstStyle/>
          <a:p>
            <a:r>
              <a:rPr lang="en-US" dirty="0"/>
              <a:t>Average number of bits:</a:t>
            </a:r>
          </a:p>
          <a:p>
            <a:r>
              <a:rPr lang="en-US" dirty="0"/>
              <a:t>3 · 0.08 + 3 · 0.10 + 3 · 0.12 + 3 · 0.15 + 2 · 0.20 + 2 · 0.35 = 2.45 </a:t>
            </a:r>
          </a:p>
        </p:txBody>
      </p:sp>
      <p:sp>
        <p:nvSpPr>
          <p:cNvPr id="9" name="TextBox 8">
            <a:extLst>
              <a:ext uri="{FF2B5EF4-FFF2-40B4-BE49-F238E27FC236}">
                <a16:creationId xmlns:a16="http://schemas.microsoft.com/office/drawing/2014/main" id="{0889C0C4-3EF9-3446-8B92-28C6A380B556}"/>
              </a:ext>
            </a:extLst>
          </p:cNvPr>
          <p:cNvSpPr txBox="1"/>
          <p:nvPr/>
        </p:nvSpPr>
        <p:spPr>
          <a:xfrm>
            <a:off x="5308205" y="2385358"/>
            <a:ext cx="1004752" cy="2031325"/>
          </a:xfrm>
          <a:prstGeom prst="rect">
            <a:avLst/>
          </a:prstGeom>
          <a:noFill/>
        </p:spPr>
        <p:txBody>
          <a:bodyPr wrap="none" rtlCol="0">
            <a:spAutoFit/>
          </a:bodyPr>
          <a:lstStyle/>
          <a:p>
            <a:r>
              <a:rPr lang="en-US" dirty="0"/>
              <a:t>A = 111</a:t>
            </a:r>
          </a:p>
          <a:p>
            <a:r>
              <a:rPr lang="en-US" dirty="0"/>
              <a:t>B = 110</a:t>
            </a:r>
          </a:p>
          <a:p>
            <a:r>
              <a:rPr lang="en-US" dirty="0"/>
              <a:t>C = 011</a:t>
            </a:r>
          </a:p>
          <a:p>
            <a:r>
              <a:rPr lang="en-US" dirty="0"/>
              <a:t>D = 010</a:t>
            </a:r>
          </a:p>
          <a:p>
            <a:r>
              <a:rPr lang="en-US" dirty="0"/>
              <a:t>E = 10</a:t>
            </a:r>
          </a:p>
          <a:p>
            <a:r>
              <a:rPr lang="en-US" dirty="0"/>
              <a:t>F = 00</a:t>
            </a:r>
          </a:p>
          <a:p>
            <a:endParaRPr lang="en-US" dirty="0"/>
          </a:p>
        </p:txBody>
      </p:sp>
      <p:sp>
        <p:nvSpPr>
          <p:cNvPr id="10" name="TextBox 9">
            <a:extLst>
              <a:ext uri="{FF2B5EF4-FFF2-40B4-BE49-F238E27FC236}">
                <a16:creationId xmlns:a16="http://schemas.microsoft.com/office/drawing/2014/main" id="{6DD8092A-5A9A-C040-9A4B-17AFBFB0E0D6}"/>
              </a:ext>
            </a:extLst>
          </p:cNvPr>
          <p:cNvSpPr txBox="1"/>
          <p:nvPr/>
        </p:nvSpPr>
        <p:spPr>
          <a:xfrm>
            <a:off x="6645938" y="2757892"/>
            <a:ext cx="2498062" cy="646331"/>
          </a:xfrm>
          <a:prstGeom prst="rect">
            <a:avLst/>
          </a:prstGeom>
          <a:noFill/>
        </p:spPr>
        <p:txBody>
          <a:bodyPr wrap="none" rtlCol="0">
            <a:spAutoFit/>
          </a:bodyPr>
          <a:lstStyle/>
          <a:p>
            <a:r>
              <a:rPr lang="en-US" dirty="0"/>
              <a:t>What does this mean?</a:t>
            </a:r>
          </a:p>
          <a:p>
            <a:r>
              <a:rPr lang="en-US" dirty="0"/>
              <a:t>0111110010</a:t>
            </a:r>
          </a:p>
        </p:txBody>
      </p:sp>
    </p:spTree>
    <p:extLst>
      <p:ext uri="{BB962C8B-B14F-4D97-AF65-F5344CB8AC3E}">
        <p14:creationId xmlns:p14="http://schemas.microsoft.com/office/powerpoint/2010/main" val="3315814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Binary Search</a:t>
            </a:r>
            <a:endParaRPr lang="ko-KR" altLang="en-US" dirty="0"/>
          </a:p>
        </p:txBody>
      </p:sp>
      <p:sp>
        <p:nvSpPr>
          <p:cNvPr id="3" name="Text Placeholder 2"/>
          <p:cNvSpPr>
            <a:spLocks noGrp="1"/>
          </p:cNvSpPr>
          <p:nvPr>
            <p:ph type="body" sz="quarter" idx="11"/>
          </p:nvPr>
        </p:nvSpPr>
        <p:spPr/>
        <p:txBody>
          <a:bodyPr/>
          <a:lstStyle/>
          <a:p>
            <a:pPr lvl="0"/>
            <a:r>
              <a:rPr lang="en-US" altLang="ko-KR" dirty="0"/>
              <a:t>Recursive Binary Search, Iterative Binary Search, analysis</a:t>
            </a:r>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Huffman Coding</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Exercise</a:t>
            </a:r>
            <a:endParaRPr lang="en-US" sz="2000" dirty="0"/>
          </a:p>
          <a:p>
            <a:pPr lvl="1" latinLnBrk="0" hangingPunct="0">
              <a:buClr>
                <a:schemeClr val="accent3"/>
              </a:buClr>
              <a:buFont typeface="Wingdings" pitchFamily="2" charset="2"/>
              <a:buChar char="v"/>
            </a:pPr>
            <a:r>
              <a:rPr lang="en-US" sz="2000" dirty="0"/>
              <a:t>Which of these codes are prefix codes?</a:t>
            </a:r>
            <a:br>
              <a:rPr lang="en-US" sz="2000" dirty="0"/>
            </a:br>
            <a:r>
              <a:rPr lang="en-US" sz="2000" dirty="0"/>
              <a:t>a) a:11,e:00,t:10,s:01</a:t>
            </a:r>
            <a:br>
              <a:rPr lang="en-US" sz="2000" dirty="0"/>
            </a:br>
            <a:r>
              <a:rPr lang="en-US" sz="2000" dirty="0"/>
              <a:t>b) a:0,e:1,t:01,s:001</a:t>
            </a:r>
            <a:br>
              <a:rPr lang="en-US" sz="2000" dirty="0"/>
            </a:br>
            <a:r>
              <a:rPr lang="en-US" sz="2000" dirty="0"/>
              <a:t>c) a:101,e:11,t:001,s:011,n:010</a:t>
            </a:r>
            <a:br>
              <a:rPr lang="en-US" sz="2000" dirty="0"/>
            </a:br>
            <a:r>
              <a:rPr lang="en-US" sz="2000" dirty="0"/>
              <a:t>d) a: 010, e: 11, t: 011, s: 1011, n: 1001, </a:t>
            </a:r>
            <a:r>
              <a:rPr lang="en-US" sz="2000" dirty="0" err="1"/>
              <a:t>i</a:t>
            </a:r>
            <a:r>
              <a:rPr lang="en-US" sz="2000" dirty="0"/>
              <a:t>: 10101 </a:t>
            </a:r>
          </a:p>
          <a:p>
            <a:pPr lvl="1" latinLnBrk="0" hangingPunct="0">
              <a:buClr>
                <a:schemeClr val="accent3"/>
              </a:buClr>
              <a:buFont typeface="Wingdings" pitchFamily="2" charset="2"/>
              <a:buChar char="v"/>
            </a:pPr>
            <a:r>
              <a:rPr lang="en-US" sz="2000" dirty="0"/>
              <a:t>Use Huffman coding to encode these symbols with given frequencies: A: 0.10, B: 0.25, C: 0.05, D: 0.15, E: 0.30, F: 0.07, G: 0.08. What is the average number of bits required to encode a symbol? </a:t>
            </a:r>
            <a:endParaRPr lang="en-US" sz="1600" dirty="0"/>
          </a:p>
          <a:p>
            <a:pPr latinLnBrk="0" hangingPunct="0">
              <a:buClr>
                <a:schemeClr val="accent3"/>
              </a:buClr>
              <a:buFont typeface="Wingdings" pitchFamily="2" charset="2"/>
              <a:buChar char="v"/>
            </a:pPr>
            <a:endParaRPr lang="en-US" sz="2000" dirty="0"/>
          </a:p>
          <a:p>
            <a:pPr latinLnBrk="0" hangingPunct="0">
              <a:buClr>
                <a:schemeClr val="accent3"/>
              </a:buClr>
              <a:buFont typeface="Wingdings" pitchFamily="2" charset="2"/>
              <a:buChar char="v"/>
            </a:pPr>
            <a:endParaRPr lang="en-US" sz="2000" dirty="0"/>
          </a:p>
        </p:txBody>
      </p:sp>
    </p:spTree>
    <p:extLst>
      <p:ext uri="{BB962C8B-B14F-4D97-AF65-F5344CB8AC3E}">
        <p14:creationId xmlns:p14="http://schemas.microsoft.com/office/powerpoint/2010/main" val="1596811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Tree Traversal: Pre-order</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4944288" y="1096525"/>
            <a:ext cx="3948192" cy="3600400"/>
          </a:xfrm>
          <a:prstGeom prst="rect">
            <a:avLst/>
          </a:prstGeom>
        </p:spPr>
        <p:txBody>
          <a:bodyPr/>
          <a:lstStyle/>
          <a:p>
            <a:pPr latinLnBrk="0" hangingPunct="0">
              <a:buClr>
                <a:schemeClr val="accent3"/>
              </a:buClr>
              <a:buFont typeface="Wingdings" pitchFamily="2" charset="2"/>
              <a:buChar char="v"/>
            </a:pPr>
            <a:r>
              <a:rPr lang="en-US" sz="2400" dirty="0"/>
              <a:t>Visit the root </a:t>
            </a:r>
          </a:p>
          <a:p>
            <a:pPr latinLnBrk="0" hangingPunct="0">
              <a:buClr>
                <a:schemeClr val="accent3"/>
              </a:buClr>
              <a:buFont typeface="Wingdings" pitchFamily="2" charset="2"/>
              <a:buChar char="v"/>
            </a:pPr>
            <a:r>
              <a:rPr lang="en-US" sz="2400" dirty="0"/>
              <a:t>Traverse each of T</a:t>
            </a:r>
            <a:r>
              <a:rPr lang="en-US" sz="2400" baseline="-25000" dirty="0"/>
              <a:t>1</a:t>
            </a:r>
            <a:r>
              <a:rPr lang="en-US" sz="2400" dirty="0"/>
              <a:t>, T</a:t>
            </a:r>
            <a:r>
              <a:rPr lang="en-US" sz="2400" baseline="-25000" dirty="0"/>
              <a:t>2</a:t>
            </a:r>
            <a:r>
              <a:rPr lang="en-US" sz="2400" dirty="0"/>
              <a:t>, ...,T</a:t>
            </a:r>
            <a:r>
              <a:rPr lang="en-US" sz="2400" baseline="-25000" dirty="0"/>
              <a:t>n</a:t>
            </a:r>
            <a:r>
              <a:rPr lang="en-US" sz="2400" dirty="0"/>
              <a:t> in preorder.</a:t>
            </a:r>
          </a:p>
          <a:p>
            <a:pPr latinLnBrk="0" hangingPunct="0">
              <a:buClr>
                <a:schemeClr val="accent3"/>
              </a:buClr>
              <a:buFont typeface="Wingdings" pitchFamily="2" charset="2"/>
              <a:buChar char="v"/>
            </a:pPr>
            <a:endParaRPr lang="en-US" sz="2400" dirty="0"/>
          </a:p>
          <a:p>
            <a:pPr latinLnBrk="0" hangingPunct="0">
              <a:buClr>
                <a:schemeClr val="accent3"/>
              </a:buClr>
              <a:buFont typeface="Wingdings" pitchFamily="2" charset="2"/>
              <a:buChar char="v"/>
            </a:pPr>
            <a:endParaRPr lang="en-US" sz="2400" dirty="0"/>
          </a:p>
          <a:p>
            <a:pPr latinLnBrk="0" hangingPunct="0">
              <a:buClr>
                <a:schemeClr val="accent3"/>
              </a:buClr>
              <a:buFont typeface="Wingdings" pitchFamily="2" charset="2"/>
              <a:buChar char="v"/>
            </a:pPr>
            <a:endParaRPr lang="en-US" sz="2400" dirty="0"/>
          </a:p>
          <a:p>
            <a:pPr latinLnBrk="0" hangingPunct="0">
              <a:buClr>
                <a:schemeClr val="accent3"/>
              </a:buClr>
              <a:buFont typeface="Wingdings" pitchFamily="2" charset="2"/>
              <a:buChar char="v"/>
            </a:pPr>
            <a:endParaRPr lang="en-US" sz="2400" dirty="0"/>
          </a:p>
          <a:p>
            <a:pPr latinLnBrk="0" hangingPunct="0">
              <a:buClr>
                <a:schemeClr val="accent3"/>
              </a:buClr>
              <a:buFont typeface="Wingdings" pitchFamily="2" charset="2"/>
              <a:buChar char="v"/>
            </a:pPr>
            <a:endParaRPr lang="en-US" sz="2400" dirty="0"/>
          </a:p>
        </p:txBody>
      </p:sp>
      <p:pic>
        <p:nvPicPr>
          <p:cNvPr id="5" name="Picture 4">
            <a:extLst>
              <a:ext uri="{FF2B5EF4-FFF2-40B4-BE49-F238E27FC236}">
                <a16:creationId xmlns:a16="http://schemas.microsoft.com/office/drawing/2014/main" id="{64B62391-B3BE-8B45-8FF4-D97D956D8499}"/>
              </a:ext>
            </a:extLst>
          </p:cNvPr>
          <p:cNvPicPr>
            <a:picLocks noChangeAspect="1"/>
          </p:cNvPicPr>
          <p:nvPr/>
        </p:nvPicPr>
        <p:blipFill>
          <a:blip r:embed="rId2"/>
          <a:stretch>
            <a:fillRect/>
          </a:stretch>
        </p:blipFill>
        <p:spPr>
          <a:xfrm>
            <a:off x="1619672" y="843558"/>
            <a:ext cx="3423388" cy="4160367"/>
          </a:xfrm>
          <a:prstGeom prst="rect">
            <a:avLst/>
          </a:prstGeom>
        </p:spPr>
      </p:pic>
      <p:sp>
        <p:nvSpPr>
          <p:cNvPr id="7" name="Oval 6">
            <a:extLst>
              <a:ext uri="{FF2B5EF4-FFF2-40B4-BE49-F238E27FC236}">
                <a16:creationId xmlns:a16="http://schemas.microsoft.com/office/drawing/2014/main" id="{60CBBA0A-BAAC-DE4E-9E47-6D101C95565B}"/>
              </a:ext>
            </a:extLst>
          </p:cNvPr>
          <p:cNvSpPr/>
          <p:nvPr/>
        </p:nvSpPr>
        <p:spPr>
          <a:xfrm>
            <a:off x="3505617" y="1182225"/>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5CFA7B0-B794-804A-979B-BBF8EAD77321}"/>
              </a:ext>
            </a:extLst>
          </p:cNvPr>
          <p:cNvSpPr/>
          <p:nvPr/>
        </p:nvSpPr>
        <p:spPr>
          <a:xfrm>
            <a:off x="2946815" y="19780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F88810-E38A-5B47-AA6E-D537EA278D82}"/>
              </a:ext>
            </a:extLst>
          </p:cNvPr>
          <p:cNvSpPr/>
          <p:nvPr/>
        </p:nvSpPr>
        <p:spPr>
          <a:xfrm>
            <a:off x="2438815" y="27273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5B93A7A-48CE-274C-986E-26FDE1BF19A3}"/>
              </a:ext>
            </a:extLst>
          </p:cNvPr>
          <p:cNvSpPr/>
          <p:nvPr/>
        </p:nvSpPr>
        <p:spPr>
          <a:xfrm>
            <a:off x="1880015" y="35147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8D9E3E-A77C-2042-A55A-42D9B8DC7271}"/>
              </a:ext>
            </a:extLst>
          </p:cNvPr>
          <p:cNvSpPr/>
          <p:nvPr/>
        </p:nvSpPr>
        <p:spPr>
          <a:xfrm>
            <a:off x="2978565" y="35147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A43986-1C5B-024E-8269-11AA5BE889F7}"/>
              </a:ext>
            </a:extLst>
          </p:cNvPr>
          <p:cNvSpPr/>
          <p:nvPr/>
        </p:nvSpPr>
        <p:spPr>
          <a:xfrm>
            <a:off x="2438815" y="4294254"/>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7034CA3-77E4-C14A-A8D6-6BA4EF65309D}"/>
              </a:ext>
            </a:extLst>
          </p:cNvPr>
          <p:cNvSpPr/>
          <p:nvPr/>
        </p:nvSpPr>
        <p:spPr>
          <a:xfrm>
            <a:off x="2946815" y="4277320"/>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28F5964-E342-3148-A8DB-90D40AB35326}"/>
              </a:ext>
            </a:extLst>
          </p:cNvPr>
          <p:cNvSpPr/>
          <p:nvPr/>
        </p:nvSpPr>
        <p:spPr>
          <a:xfrm>
            <a:off x="3505617" y="4294254"/>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544CE7-B4AE-9045-825F-3284DF850EAE}"/>
              </a:ext>
            </a:extLst>
          </p:cNvPr>
          <p:cNvSpPr/>
          <p:nvPr/>
        </p:nvSpPr>
        <p:spPr>
          <a:xfrm>
            <a:off x="3429413" y="27273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B171EE-603E-354F-A4D6-0F1BEEDD29E7}"/>
              </a:ext>
            </a:extLst>
          </p:cNvPr>
          <p:cNvSpPr/>
          <p:nvPr/>
        </p:nvSpPr>
        <p:spPr>
          <a:xfrm>
            <a:off x="3505617" y="1952692"/>
            <a:ext cx="440267" cy="33866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0D1ADEC-F867-0047-9036-71B4D91FB7C3}"/>
              </a:ext>
            </a:extLst>
          </p:cNvPr>
          <p:cNvSpPr txBox="1"/>
          <p:nvPr/>
        </p:nvSpPr>
        <p:spPr>
          <a:xfrm>
            <a:off x="5043060" y="3283959"/>
            <a:ext cx="3946363" cy="461665"/>
          </a:xfrm>
          <a:prstGeom prst="rect">
            <a:avLst/>
          </a:prstGeom>
          <a:noFill/>
        </p:spPr>
        <p:txBody>
          <a:bodyPr wrap="none" rtlCol="0">
            <a:spAutoFit/>
          </a:bodyPr>
          <a:lstStyle/>
          <a:p>
            <a:r>
              <a:rPr lang="en-US" sz="2400" dirty="0"/>
              <a:t>a b e j k n o p f c d g l m h </a:t>
            </a:r>
            <a:r>
              <a:rPr lang="en-US" sz="2400" dirty="0" err="1"/>
              <a:t>i</a:t>
            </a:r>
            <a:endParaRPr lang="en-US" sz="2400" dirty="0"/>
          </a:p>
        </p:txBody>
      </p:sp>
    </p:spTree>
    <p:extLst>
      <p:ext uri="{BB962C8B-B14F-4D97-AF65-F5344CB8AC3E}">
        <p14:creationId xmlns:p14="http://schemas.microsoft.com/office/powerpoint/2010/main" val="108373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Tree Traversal: In-order</a:t>
            </a:r>
          </a:p>
        </p:txBody>
      </p:sp>
      <p:pic>
        <p:nvPicPr>
          <p:cNvPr id="18" name="Picture 17">
            <a:extLst>
              <a:ext uri="{FF2B5EF4-FFF2-40B4-BE49-F238E27FC236}">
                <a16:creationId xmlns:a16="http://schemas.microsoft.com/office/drawing/2014/main" id="{F5B11281-7994-7B41-A653-7A8550E2C218}"/>
              </a:ext>
            </a:extLst>
          </p:cNvPr>
          <p:cNvPicPr>
            <a:picLocks noChangeAspect="1"/>
          </p:cNvPicPr>
          <p:nvPr/>
        </p:nvPicPr>
        <p:blipFill>
          <a:blip r:embed="rId2"/>
          <a:stretch>
            <a:fillRect/>
          </a:stretch>
        </p:blipFill>
        <p:spPr>
          <a:xfrm>
            <a:off x="1580660" y="771550"/>
            <a:ext cx="3423388" cy="4160367"/>
          </a:xfrm>
          <a:prstGeom prst="rect">
            <a:avLst/>
          </a:prstGeom>
        </p:spPr>
      </p:pic>
      <p:sp>
        <p:nvSpPr>
          <p:cNvPr id="19" name="Oval 18">
            <a:extLst>
              <a:ext uri="{FF2B5EF4-FFF2-40B4-BE49-F238E27FC236}">
                <a16:creationId xmlns:a16="http://schemas.microsoft.com/office/drawing/2014/main" id="{84FEBC02-F1CD-844A-B9C7-5A087967AB98}"/>
              </a:ext>
            </a:extLst>
          </p:cNvPr>
          <p:cNvSpPr/>
          <p:nvPr/>
        </p:nvSpPr>
        <p:spPr>
          <a:xfrm>
            <a:off x="3500472" y="1093283"/>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8C0726-E72A-AE48-AD7F-D25C8262DC55}"/>
              </a:ext>
            </a:extLst>
          </p:cNvPr>
          <p:cNvSpPr/>
          <p:nvPr/>
        </p:nvSpPr>
        <p:spPr>
          <a:xfrm>
            <a:off x="2958605" y="1872216"/>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E95E64A-8C6C-1E43-858D-7D4DB4862EC8}"/>
              </a:ext>
            </a:extLst>
          </p:cNvPr>
          <p:cNvSpPr/>
          <p:nvPr/>
        </p:nvSpPr>
        <p:spPr>
          <a:xfrm>
            <a:off x="2416738" y="2634217"/>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E597467-91B7-4448-A947-987922A2B67E}"/>
              </a:ext>
            </a:extLst>
          </p:cNvPr>
          <p:cNvSpPr/>
          <p:nvPr/>
        </p:nvSpPr>
        <p:spPr>
          <a:xfrm>
            <a:off x="1874871" y="3430084"/>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67FA7C-EFC0-3347-B88C-80DE7061FC9A}"/>
              </a:ext>
            </a:extLst>
          </p:cNvPr>
          <p:cNvSpPr/>
          <p:nvPr/>
        </p:nvSpPr>
        <p:spPr>
          <a:xfrm>
            <a:off x="2399804" y="2634218"/>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15695F-15B9-F349-94F3-D7A51278508A}"/>
              </a:ext>
            </a:extLst>
          </p:cNvPr>
          <p:cNvSpPr/>
          <p:nvPr/>
        </p:nvSpPr>
        <p:spPr>
          <a:xfrm>
            <a:off x="2958605" y="3430084"/>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7A977ED-EE4B-9B44-AFD7-37332AF3AE6D}"/>
              </a:ext>
            </a:extLst>
          </p:cNvPr>
          <p:cNvSpPr/>
          <p:nvPr/>
        </p:nvSpPr>
        <p:spPr>
          <a:xfrm>
            <a:off x="2416738" y="4205313"/>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8E89886-81F8-D849-8FDE-EF89579A3A47}"/>
              </a:ext>
            </a:extLst>
          </p:cNvPr>
          <p:cNvSpPr/>
          <p:nvPr/>
        </p:nvSpPr>
        <p:spPr>
          <a:xfrm>
            <a:off x="2945904" y="3430084"/>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A25D8F2-A201-CD46-86E9-58AC62DEDC7A}"/>
              </a:ext>
            </a:extLst>
          </p:cNvPr>
          <p:cNvSpPr/>
          <p:nvPr/>
        </p:nvSpPr>
        <p:spPr>
          <a:xfrm>
            <a:off x="2958605" y="4205313"/>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31B9A7-0D4F-3A4A-B9C0-59AB7AD2109E}"/>
              </a:ext>
            </a:extLst>
          </p:cNvPr>
          <p:cNvSpPr/>
          <p:nvPr/>
        </p:nvSpPr>
        <p:spPr>
          <a:xfrm>
            <a:off x="3500472" y="4205313"/>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0C203EA-0C54-2A43-AA7E-5E2994C1DC91}"/>
              </a:ext>
            </a:extLst>
          </p:cNvPr>
          <p:cNvSpPr/>
          <p:nvPr/>
        </p:nvSpPr>
        <p:spPr>
          <a:xfrm>
            <a:off x="2958605" y="1872216"/>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E5427DF-886C-F747-A4D1-73039DA90006}"/>
              </a:ext>
            </a:extLst>
          </p:cNvPr>
          <p:cNvSpPr/>
          <p:nvPr/>
        </p:nvSpPr>
        <p:spPr>
          <a:xfrm>
            <a:off x="3500472" y="2634217"/>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1026A4E-F806-E44B-B2CE-9664899778CA}"/>
              </a:ext>
            </a:extLst>
          </p:cNvPr>
          <p:cNvSpPr/>
          <p:nvPr/>
        </p:nvSpPr>
        <p:spPr>
          <a:xfrm>
            <a:off x="3494122" y="1093283"/>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C707551-1485-954F-B098-F93D65C581E6}"/>
              </a:ext>
            </a:extLst>
          </p:cNvPr>
          <p:cNvSpPr/>
          <p:nvPr/>
        </p:nvSpPr>
        <p:spPr>
          <a:xfrm>
            <a:off x="3500472" y="1872216"/>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8447123-7B59-7D4E-9CD5-7A4619710E82}"/>
              </a:ext>
            </a:extLst>
          </p:cNvPr>
          <p:cNvSpPr/>
          <p:nvPr/>
        </p:nvSpPr>
        <p:spPr>
          <a:xfrm>
            <a:off x="4036859" y="1872216"/>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 Placeholder 5">
            <a:extLst>
              <a:ext uri="{FF2B5EF4-FFF2-40B4-BE49-F238E27FC236}">
                <a16:creationId xmlns:a16="http://schemas.microsoft.com/office/drawing/2014/main" id="{CE01364D-308E-D842-9AA0-F5324E1AC06F}"/>
              </a:ext>
            </a:extLst>
          </p:cNvPr>
          <p:cNvSpPr txBox="1">
            <a:spLocks/>
          </p:cNvSpPr>
          <p:nvPr/>
        </p:nvSpPr>
        <p:spPr>
          <a:xfrm>
            <a:off x="4944288" y="1096525"/>
            <a:ext cx="4199712" cy="360040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Traverse left child in In-order.</a:t>
            </a:r>
          </a:p>
          <a:p>
            <a:pPr latinLnBrk="0" hangingPunct="0">
              <a:buClr>
                <a:schemeClr val="accent3"/>
              </a:buClr>
              <a:buFont typeface="Wingdings" pitchFamily="2" charset="2"/>
              <a:buChar char="v"/>
            </a:pPr>
            <a:r>
              <a:rPr lang="en-US" sz="2400" dirty="0"/>
              <a:t>Visit the root. </a:t>
            </a:r>
          </a:p>
          <a:p>
            <a:pPr latinLnBrk="0" hangingPunct="0">
              <a:buClr>
                <a:schemeClr val="accent3"/>
              </a:buClr>
              <a:buFont typeface="Wingdings" pitchFamily="2" charset="2"/>
              <a:buChar char="v"/>
            </a:pPr>
            <a:r>
              <a:rPr lang="en-US" sz="2400" dirty="0"/>
              <a:t>Traverse each of right children in In-order </a:t>
            </a:r>
          </a:p>
        </p:txBody>
      </p:sp>
      <p:sp>
        <p:nvSpPr>
          <p:cNvPr id="35" name="TextBox 34">
            <a:extLst>
              <a:ext uri="{FF2B5EF4-FFF2-40B4-BE49-F238E27FC236}">
                <a16:creationId xmlns:a16="http://schemas.microsoft.com/office/drawing/2014/main" id="{18DD3E81-FDE1-7A49-9EA7-CCEC3F44ED24}"/>
              </a:ext>
            </a:extLst>
          </p:cNvPr>
          <p:cNvSpPr txBox="1"/>
          <p:nvPr/>
        </p:nvSpPr>
        <p:spPr>
          <a:xfrm>
            <a:off x="4929100" y="3955185"/>
            <a:ext cx="3959187" cy="461665"/>
          </a:xfrm>
          <a:prstGeom prst="rect">
            <a:avLst/>
          </a:prstGeom>
          <a:noFill/>
        </p:spPr>
        <p:txBody>
          <a:bodyPr wrap="none" rtlCol="0">
            <a:spAutoFit/>
          </a:bodyPr>
          <a:lstStyle/>
          <a:p>
            <a:r>
              <a:rPr lang="en-US" sz="2400" dirty="0"/>
              <a:t>j e n k o p b f a c l g m d h </a:t>
            </a:r>
            <a:r>
              <a:rPr lang="en-US" sz="2400" dirty="0" err="1"/>
              <a:t>i</a:t>
            </a:r>
            <a:endParaRPr lang="en-US" sz="2400" dirty="0"/>
          </a:p>
        </p:txBody>
      </p:sp>
    </p:spTree>
    <p:extLst>
      <p:ext uri="{BB962C8B-B14F-4D97-AF65-F5344CB8AC3E}">
        <p14:creationId xmlns:p14="http://schemas.microsoft.com/office/powerpoint/2010/main" val="128683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Tree Traversal: Post-order</a:t>
            </a:r>
          </a:p>
        </p:txBody>
      </p:sp>
      <p:sp>
        <p:nvSpPr>
          <p:cNvPr id="34" name="Text Placeholder 5">
            <a:extLst>
              <a:ext uri="{FF2B5EF4-FFF2-40B4-BE49-F238E27FC236}">
                <a16:creationId xmlns:a16="http://schemas.microsoft.com/office/drawing/2014/main" id="{CE01364D-308E-D842-9AA0-F5324E1AC06F}"/>
              </a:ext>
            </a:extLst>
          </p:cNvPr>
          <p:cNvSpPr txBox="1">
            <a:spLocks/>
          </p:cNvSpPr>
          <p:nvPr/>
        </p:nvSpPr>
        <p:spPr>
          <a:xfrm>
            <a:off x="4944288" y="1096525"/>
            <a:ext cx="4199712" cy="360040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Traverse each of T</a:t>
            </a:r>
            <a:r>
              <a:rPr lang="en-US" sz="2400" baseline="-25000" dirty="0"/>
              <a:t>1</a:t>
            </a:r>
            <a:r>
              <a:rPr lang="en-US" sz="2400" dirty="0"/>
              <a:t>,T</a:t>
            </a:r>
            <a:r>
              <a:rPr lang="en-US" sz="2400" baseline="-25000" dirty="0"/>
              <a:t>2</a:t>
            </a:r>
            <a:r>
              <a:rPr lang="en-US" sz="2400" dirty="0"/>
              <a:t>,...,T</a:t>
            </a:r>
            <a:r>
              <a:rPr lang="en-US" sz="2400" baseline="-25000" dirty="0"/>
              <a:t>n</a:t>
            </a:r>
            <a:r>
              <a:rPr lang="en-US" sz="2400" dirty="0"/>
              <a:t> in Post-order. </a:t>
            </a:r>
          </a:p>
          <a:p>
            <a:pPr latinLnBrk="0" hangingPunct="0">
              <a:buClr>
                <a:schemeClr val="accent3"/>
              </a:buClr>
              <a:buFont typeface="Wingdings" pitchFamily="2" charset="2"/>
              <a:buChar char="v"/>
            </a:pPr>
            <a:r>
              <a:rPr lang="en-US" sz="2400" dirty="0"/>
              <a:t>Visit the root. </a:t>
            </a:r>
          </a:p>
          <a:p>
            <a:pPr latinLnBrk="0" hangingPunct="0">
              <a:buClr>
                <a:schemeClr val="accent3"/>
              </a:buClr>
              <a:buFont typeface="Wingdings" pitchFamily="2" charset="2"/>
              <a:buChar char="v"/>
            </a:pPr>
            <a:endParaRPr lang="en-US" sz="2400" dirty="0"/>
          </a:p>
        </p:txBody>
      </p:sp>
      <p:pic>
        <p:nvPicPr>
          <p:cNvPr id="35" name="Picture 34">
            <a:extLst>
              <a:ext uri="{FF2B5EF4-FFF2-40B4-BE49-F238E27FC236}">
                <a16:creationId xmlns:a16="http://schemas.microsoft.com/office/drawing/2014/main" id="{64B049A6-E1F0-6F46-B410-F99F38BA3EB3}"/>
              </a:ext>
            </a:extLst>
          </p:cNvPr>
          <p:cNvPicPr>
            <a:picLocks noChangeAspect="1"/>
          </p:cNvPicPr>
          <p:nvPr/>
        </p:nvPicPr>
        <p:blipFill>
          <a:blip r:embed="rId2"/>
          <a:stretch>
            <a:fillRect/>
          </a:stretch>
        </p:blipFill>
        <p:spPr>
          <a:xfrm>
            <a:off x="1520900" y="915566"/>
            <a:ext cx="3423388" cy="4160367"/>
          </a:xfrm>
          <a:prstGeom prst="rect">
            <a:avLst/>
          </a:prstGeom>
        </p:spPr>
      </p:pic>
      <p:sp>
        <p:nvSpPr>
          <p:cNvPr id="36" name="Oval 35">
            <a:extLst>
              <a:ext uri="{FF2B5EF4-FFF2-40B4-BE49-F238E27FC236}">
                <a16:creationId xmlns:a16="http://schemas.microsoft.com/office/drawing/2014/main" id="{F11AE931-8252-784C-B12F-DBB06068126D}"/>
              </a:ext>
            </a:extLst>
          </p:cNvPr>
          <p:cNvSpPr/>
          <p:nvPr/>
        </p:nvSpPr>
        <p:spPr>
          <a:xfrm>
            <a:off x="3430999" y="1235182"/>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97F9F79-836A-4C4A-BDA1-FBDD9E13C17D}"/>
              </a:ext>
            </a:extLst>
          </p:cNvPr>
          <p:cNvSpPr/>
          <p:nvPr/>
        </p:nvSpPr>
        <p:spPr>
          <a:xfrm>
            <a:off x="2889132" y="1997182"/>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6C77770-9283-144A-AEEB-D73C763844DA}"/>
              </a:ext>
            </a:extLst>
          </p:cNvPr>
          <p:cNvSpPr/>
          <p:nvPr/>
        </p:nvSpPr>
        <p:spPr>
          <a:xfrm>
            <a:off x="2355732" y="2776115"/>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E5CE19-7382-914D-8A77-BC9E7EFEB2C8}"/>
              </a:ext>
            </a:extLst>
          </p:cNvPr>
          <p:cNvSpPr/>
          <p:nvPr/>
        </p:nvSpPr>
        <p:spPr>
          <a:xfrm>
            <a:off x="1805399" y="3563515"/>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A876965-DA78-F042-B490-264B443B55BA}"/>
              </a:ext>
            </a:extLst>
          </p:cNvPr>
          <p:cNvSpPr/>
          <p:nvPr/>
        </p:nvSpPr>
        <p:spPr>
          <a:xfrm>
            <a:off x="2889132" y="3563515"/>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21EEA4A-E7C5-1744-B911-EE7472EFA669}"/>
              </a:ext>
            </a:extLst>
          </p:cNvPr>
          <p:cNvSpPr/>
          <p:nvPr/>
        </p:nvSpPr>
        <p:spPr>
          <a:xfrm>
            <a:off x="2355732" y="4349329"/>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57BF380-3DE1-8042-8FC0-15AB2EF75499}"/>
              </a:ext>
            </a:extLst>
          </p:cNvPr>
          <p:cNvSpPr/>
          <p:nvPr/>
        </p:nvSpPr>
        <p:spPr>
          <a:xfrm>
            <a:off x="2889132" y="4349329"/>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AE1EBC7-CCD9-6F42-9D36-C04793659EA0}"/>
              </a:ext>
            </a:extLst>
          </p:cNvPr>
          <p:cNvSpPr/>
          <p:nvPr/>
        </p:nvSpPr>
        <p:spPr>
          <a:xfrm>
            <a:off x="3430999" y="4349329"/>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0E3B2CD-354A-4B43-953B-88A306A5A98C}"/>
              </a:ext>
            </a:extLst>
          </p:cNvPr>
          <p:cNvSpPr/>
          <p:nvPr/>
        </p:nvSpPr>
        <p:spPr>
          <a:xfrm>
            <a:off x="2889132" y="3563515"/>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A618747-BE9D-AD41-A8E5-640204D7846D}"/>
              </a:ext>
            </a:extLst>
          </p:cNvPr>
          <p:cNvSpPr/>
          <p:nvPr/>
        </p:nvSpPr>
        <p:spPr>
          <a:xfrm>
            <a:off x="2355732" y="2776115"/>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8E84CFC-ED9E-6345-B61F-B3B23EAC9DF2}"/>
              </a:ext>
            </a:extLst>
          </p:cNvPr>
          <p:cNvSpPr/>
          <p:nvPr/>
        </p:nvSpPr>
        <p:spPr>
          <a:xfrm>
            <a:off x="3430999" y="2776115"/>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E8A1C4C-A4CF-2148-A3AA-FF020175B5FF}"/>
              </a:ext>
            </a:extLst>
          </p:cNvPr>
          <p:cNvSpPr/>
          <p:nvPr/>
        </p:nvSpPr>
        <p:spPr>
          <a:xfrm>
            <a:off x="2889132" y="1997182"/>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E467C06-A0A6-9A4A-9406-82FB03E14654}"/>
              </a:ext>
            </a:extLst>
          </p:cNvPr>
          <p:cNvSpPr/>
          <p:nvPr/>
        </p:nvSpPr>
        <p:spPr>
          <a:xfrm>
            <a:off x="3430999" y="1997182"/>
            <a:ext cx="355600" cy="355600"/>
          </a:xfrm>
          <a:prstGeom prst="ellipse">
            <a:avLst/>
          </a:prstGeom>
          <a:no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9261044-8F43-5340-9DE0-0A6E4ACB96BA}"/>
              </a:ext>
            </a:extLst>
          </p:cNvPr>
          <p:cNvSpPr/>
          <p:nvPr/>
        </p:nvSpPr>
        <p:spPr>
          <a:xfrm>
            <a:off x="3954686" y="1997182"/>
            <a:ext cx="355600" cy="355600"/>
          </a:xfrm>
          <a:prstGeom prst="ellipse">
            <a:avLst/>
          </a:prstGeom>
          <a:no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7F3C2D8-8968-D84D-8203-AA34BB175FEB}"/>
              </a:ext>
            </a:extLst>
          </p:cNvPr>
          <p:cNvSpPr txBox="1"/>
          <p:nvPr/>
        </p:nvSpPr>
        <p:spPr>
          <a:xfrm>
            <a:off x="4788024" y="3753312"/>
            <a:ext cx="3959187" cy="461665"/>
          </a:xfrm>
          <a:prstGeom prst="rect">
            <a:avLst/>
          </a:prstGeom>
          <a:noFill/>
        </p:spPr>
        <p:txBody>
          <a:bodyPr wrap="none" rtlCol="0">
            <a:spAutoFit/>
          </a:bodyPr>
          <a:lstStyle/>
          <a:p>
            <a:r>
              <a:rPr lang="en-US" sz="2400" dirty="0"/>
              <a:t>j n o p k e f b c l m g h </a:t>
            </a:r>
            <a:r>
              <a:rPr lang="en-US" sz="2400" dirty="0" err="1"/>
              <a:t>i</a:t>
            </a:r>
            <a:r>
              <a:rPr lang="en-US" sz="2400" dirty="0"/>
              <a:t> d a</a:t>
            </a:r>
          </a:p>
        </p:txBody>
      </p:sp>
    </p:spTree>
    <p:extLst>
      <p:ext uri="{BB962C8B-B14F-4D97-AF65-F5344CB8AC3E}">
        <p14:creationId xmlns:p14="http://schemas.microsoft.com/office/powerpoint/2010/main" val="25517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Binary Search Tree</a:t>
            </a:r>
            <a:endParaRPr lang="ko-KR" altLang="en-US" dirty="0"/>
          </a:p>
        </p:txBody>
      </p:sp>
      <p:sp>
        <p:nvSpPr>
          <p:cNvPr id="3" name="Text Placeholder 2"/>
          <p:cNvSpPr>
            <a:spLocks noGrp="1"/>
          </p:cNvSpPr>
          <p:nvPr>
            <p:ph type="body" sz="quarter" idx="11"/>
          </p:nvPr>
        </p:nvSpPr>
        <p:spPr/>
        <p:txBody>
          <a:bodyPr/>
          <a:lstStyle/>
          <a:p>
            <a:pPr lvl="0"/>
            <a:r>
              <a:rPr lang="en-US" altLang="ko-KR" dirty="0"/>
              <a:t>Construct a BST, search on BST, delete notes</a:t>
            </a:r>
          </a:p>
        </p:txBody>
      </p:sp>
    </p:spTree>
    <p:extLst>
      <p:ext uri="{BB962C8B-B14F-4D97-AF65-F5344CB8AC3E}">
        <p14:creationId xmlns:p14="http://schemas.microsoft.com/office/powerpoint/2010/main" val="1746302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Binary Search Tree</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4392488" cy="3960440"/>
          </a:xfrm>
          <a:prstGeom prst="rect">
            <a:avLst/>
          </a:prstGeom>
        </p:spPr>
        <p:txBody>
          <a:bodyPr/>
          <a:lstStyle/>
          <a:p>
            <a:pPr latinLnBrk="0" hangingPunct="0">
              <a:buClr>
                <a:schemeClr val="accent3"/>
              </a:buClr>
              <a:buFont typeface="Wingdings" pitchFamily="2" charset="2"/>
              <a:buChar char="v"/>
            </a:pPr>
            <a:r>
              <a:rPr lang="en-US" sz="2400" dirty="0"/>
              <a:t>A Binary Search Tree is a binary tree with the following properties:</a:t>
            </a:r>
          </a:p>
          <a:p>
            <a:pPr lvl="1" latinLnBrk="0" hangingPunct="0">
              <a:buClr>
                <a:schemeClr val="accent3"/>
              </a:buClr>
              <a:buFont typeface="Wingdings" pitchFamily="2" charset="2"/>
              <a:buChar char="v"/>
            </a:pPr>
            <a:r>
              <a:rPr lang="en-US" sz="1800" dirty="0"/>
              <a:t>Each child of a vertex is designated as a right or left child, no vertex has more than one right child or left child </a:t>
            </a:r>
          </a:p>
          <a:p>
            <a:pPr lvl="1" latinLnBrk="0" hangingPunct="0">
              <a:buClr>
                <a:schemeClr val="accent3"/>
              </a:buClr>
              <a:buFont typeface="Wingdings" pitchFamily="2" charset="2"/>
              <a:buChar char="v"/>
            </a:pPr>
            <a:r>
              <a:rPr lang="en-US" sz="1800" dirty="0"/>
              <a:t>Each vertex is labeled with a key which is both larger than the keys of all vertices in its left subtree and smaller than the keys of all vertices in its right subtree</a:t>
            </a:r>
          </a:p>
          <a:p>
            <a:pPr marL="0" indent="0" latinLnBrk="0" hangingPunct="0">
              <a:buClr>
                <a:schemeClr val="accent3"/>
              </a:buClr>
              <a:buNone/>
            </a:pPr>
            <a:endParaRPr lang="en-US" sz="2400" dirty="0"/>
          </a:p>
        </p:txBody>
      </p:sp>
      <p:pic>
        <p:nvPicPr>
          <p:cNvPr id="7" name="Picture 6">
            <a:extLst>
              <a:ext uri="{FF2B5EF4-FFF2-40B4-BE49-F238E27FC236}">
                <a16:creationId xmlns:a16="http://schemas.microsoft.com/office/drawing/2014/main" id="{D236271D-AA5E-2A45-BD1D-7D7F4072C8CA}"/>
              </a:ext>
            </a:extLst>
          </p:cNvPr>
          <p:cNvPicPr>
            <a:picLocks noChangeAspect="1"/>
          </p:cNvPicPr>
          <p:nvPr/>
        </p:nvPicPr>
        <p:blipFill>
          <a:blip r:embed="rId2"/>
          <a:stretch>
            <a:fillRect/>
          </a:stretch>
        </p:blipFill>
        <p:spPr>
          <a:xfrm>
            <a:off x="6137412" y="1563638"/>
            <a:ext cx="2887733" cy="2406444"/>
          </a:xfrm>
          <a:prstGeom prst="rect">
            <a:avLst/>
          </a:prstGeom>
        </p:spPr>
      </p:pic>
    </p:spTree>
    <p:extLst>
      <p:ext uri="{BB962C8B-B14F-4D97-AF65-F5344CB8AC3E}">
        <p14:creationId xmlns:p14="http://schemas.microsoft.com/office/powerpoint/2010/main" val="1303835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Binary Search Tree</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960440"/>
          </a:xfrm>
          <a:prstGeom prst="rect">
            <a:avLst/>
          </a:prstGeom>
        </p:spPr>
        <p:txBody>
          <a:bodyPr>
            <a:normAutofit fontScale="92500" lnSpcReduction="10000"/>
          </a:bodyPr>
          <a:lstStyle/>
          <a:p>
            <a:pPr latinLnBrk="0" hangingPunct="0">
              <a:buClr>
                <a:schemeClr val="accent3"/>
              </a:buClr>
              <a:buFont typeface="Wingdings" pitchFamily="2" charset="2"/>
              <a:buChar char="v"/>
            </a:pPr>
            <a:r>
              <a:rPr lang="en-US" sz="2400" dirty="0"/>
              <a:t>Start with a tree containing just one vertex, namely, the root. </a:t>
            </a:r>
          </a:p>
          <a:p>
            <a:pPr latinLnBrk="0" hangingPunct="0">
              <a:buClr>
                <a:schemeClr val="accent3"/>
              </a:buClr>
              <a:buFont typeface="Wingdings" pitchFamily="2" charset="2"/>
              <a:buChar char="v"/>
            </a:pPr>
            <a:r>
              <a:rPr lang="en-US" sz="2400" dirty="0"/>
              <a:t>The first item in the list is assigned as the key of the root.</a:t>
            </a:r>
          </a:p>
          <a:p>
            <a:pPr latinLnBrk="0" hangingPunct="0">
              <a:buClr>
                <a:schemeClr val="accent3"/>
              </a:buClr>
              <a:buFont typeface="Wingdings" pitchFamily="2" charset="2"/>
              <a:buChar char="v"/>
            </a:pPr>
            <a:r>
              <a:rPr lang="en-US" sz="2400" dirty="0"/>
              <a:t>To add a new item, first compare it with the keys starting at the root and moving to the left if the item is less than the key of the respective vertex if this vertex has a left child. Do the same for the right child. </a:t>
            </a:r>
          </a:p>
          <a:p>
            <a:pPr latinLnBrk="0" hangingPunct="0">
              <a:buClr>
                <a:schemeClr val="accent3"/>
              </a:buClr>
              <a:buFont typeface="Wingdings" pitchFamily="2" charset="2"/>
              <a:buChar char="v"/>
            </a:pPr>
            <a:r>
              <a:rPr lang="en-US" sz="2400" dirty="0"/>
              <a:t>When the item is less than the respective vertex and this vertex has no left child, then a new vertex with this item as its key is inserted as a new left child. Do the same for the right child</a:t>
            </a:r>
          </a:p>
        </p:txBody>
      </p:sp>
    </p:spTree>
    <p:extLst>
      <p:ext uri="{BB962C8B-B14F-4D97-AF65-F5344CB8AC3E}">
        <p14:creationId xmlns:p14="http://schemas.microsoft.com/office/powerpoint/2010/main" val="4062279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Binary Search Tree</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960440"/>
          </a:xfrm>
          <a:prstGeom prst="rect">
            <a:avLst/>
          </a:prstGeom>
        </p:spPr>
        <p:txBody>
          <a:bodyPr>
            <a:normAutofit/>
          </a:bodyPr>
          <a:lstStyle/>
          <a:p>
            <a:pPr latinLnBrk="0" hangingPunct="0">
              <a:buClr>
                <a:schemeClr val="accent3"/>
              </a:buClr>
              <a:buFont typeface="Wingdings" pitchFamily="2" charset="2"/>
              <a:buChar char="v"/>
            </a:pPr>
            <a:r>
              <a:rPr lang="en-US" sz="2400" dirty="0"/>
              <a:t>Construct a BST from a list {4, 9, 12, 8, 3, 10, 7}</a:t>
            </a:r>
          </a:p>
        </p:txBody>
      </p:sp>
      <p:grpSp>
        <p:nvGrpSpPr>
          <p:cNvPr id="2" name="Group 1">
            <a:extLst>
              <a:ext uri="{FF2B5EF4-FFF2-40B4-BE49-F238E27FC236}">
                <a16:creationId xmlns:a16="http://schemas.microsoft.com/office/drawing/2014/main" id="{01DF5223-83CE-F647-85EA-B73D911B0684}"/>
              </a:ext>
            </a:extLst>
          </p:cNvPr>
          <p:cNvGrpSpPr/>
          <p:nvPr/>
        </p:nvGrpSpPr>
        <p:grpSpPr>
          <a:xfrm>
            <a:off x="3563888" y="1779662"/>
            <a:ext cx="2972213" cy="3042020"/>
            <a:chOff x="3255971" y="1423478"/>
            <a:chExt cx="3911606" cy="3686236"/>
          </a:xfrm>
        </p:grpSpPr>
        <p:sp>
          <p:nvSpPr>
            <p:cNvPr id="5" name="Oval 4">
              <a:extLst>
                <a:ext uri="{FF2B5EF4-FFF2-40B4-BE49-F238E27FC236}">
                  <a16:creationId xmlns:a16="http://schemas.microsoft.com/office/drawing/2014/main" id="{1CE83B31-873E-0947-97D5-1B90FE9C2818}"/>
                </a:ext>
              </a:extLst>
            </p:cNvPr>
            <p:cNvSpPr/>
            <p:nvPr/>
          </p:nvSpPr>
          <p:spPr>
            <a:xfrm>
              <a:off x="4356638" y="14234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4</a:t>
              </a:r>
            </a:p>
          </p:txBody>
        </p:sp>
        <p:sp>
          <p:nvSpPr>
            <p:cNvPr id="7" name="Oval 6">
              <a:extLst>
                <a:ext uri="{FF2B5EF4-FFF2-40B4-BE49-F238E27FC236}">
                  <a16:creationId xmlns:a16="http://schemas.microsoft.com/office/drawing/2014/main" id="{933CBD49-A7C0-C64C-AE8B-A66D630D6A76}"/>
                </a:ext>
              </a:extLst>
            </p:cNvPr>
            <p:cNvSpPr/>
            <p:nvPr/>
          </p:nvSpPr>
          <p:spPr>
            <a:xfrm>
              <a:off x="5508104" y="2236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9</a:t>
              </a:r>
            </a:p>
          </p:txBody>
        </p:sp>
        <p:cxnSp>
          <p:nvCxnSpPr>
            <p:cNvPr id="8" name="Straight Connector 7">
              <a:extLst>
                <a:ext uri="{FF2B5EF4-FFF2-40B4-BE49-F238E27FC236}">
                  <a16:creationId xmlns:a16="http://schemas.microsoft.com/office/drawing/2014/main" id="{22F46B45-5133-334E-87E9-BDE034660C10}"/>
                </a:ext>
              </a:extLst>
            </p:cNvPr>
            <p:cNvCxnSpPr>
              <a:stCxn id="5" idx="5"/>
              <a:endCxn id="7" idx="1"/>
            </p:cNvCxnSpPr>
            <p:nvPr/>
          </p:nvCxnSpPr>
          <p:spPr>
            <a:xfrm>
              <a:off x="4963685" y="1987165"/>
              <a:ext cx="648572" cy="345826"/>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E45A2F24-1016-4D4B-AE5B-8D103C5EB92A}"/>
                </a:ext>
              </a:extLst>
            </p:cNvPr>
            <p:cNvSpPr/>
            <p:nvPr/>
          </p:nvSpPr>
          <p:spPr>
            <a:xfrm>
              <a:off x="6456377" y="3252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12</a:t>
              </a:r>
            </a:p>
          </p:txBody>
        </p:sp>
        <p:cxnSp>
          <p:nvCxnSpPr>
            <p:cNvPr id="10" name="Straight Connector 9">
              <a:extLst>
                <a:ext uri="{FF2B5EF4-FFF2-40B4-BE49-F238E27FC236}">
                  <a16:creationId xmlns:a16="http://schemas.microsoft.com/office/drawing/2014/main" id="{712D8B85-BF59-0A4B-8B76-85F2EB86C9BD}"/>
                </a:ext>
              </a:extLst>
            </p:cNvPr>
            <p:cNvCxnSpPr>
              <a:stCxn id="7" idx="5"/>
              <a:endCxn id="9" idx="1"/>
            </p:cNvCxnSpPr>
            <p:nvPr/>
          </p:nvCxnSpPr>
          <p:spPr>
            <a:xfrm>
              <a:off x="6115151" y="2799965"/>
              <a:ext cx="445379" cy="549026"/>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00C7C2F-6123-1D46-869C-739C34C60BE7}"/>
                </a:ext>
              </a:extLst>
            </p:cNvPr>
            <p:cNvSpPr/>
            <p:nvPr/>
          </p:nvSpPr>
          <p:spPr>
            <a:xfrm>
              <a:off x="4862087" y="3252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8</a:t>
              </a:r>
            </a:p>
          </p:txBody>
        </p:sp>
        <p:cxnSp>
          <p:nvCxnSpPr>
            <p:cNvPr id="12" name="Straight Connector 11">
              <a:extLst>
                <a:ext uri="{FF2B5EF4-FFF2-40B4-BE49-F238E27FC236}">
                  <a16:creationId xmlns:a16="http://schemas.microsoft.com/office/drawing/2014/main" id="{10AA1545-E9E3-5F4F-BD5F-2C555B7B462A}"/>
                </a:ext>
              </a:extLst>
            </p:cNvPr>
            <p:cNvCxnSpPr>
              <a:stCxn id="7" idx="3"/>
              <a:endCxn id="11" idx="0"/>
            </p:cNvCxnSpPr>
            <p:nvPr/>
          </p:nvCxnSpPr>
          <p:spPr>
            <a:xfrm flipH="1">
              <a:off x="5217687" y="2799965"/>
              <a:ext cx="394570" cy="452313"/>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6B4BC703-F85F-304B-AA4B-8886472D27BD}"/>
                </a:ext>
              </a:extLst>
            </p:cNvPr>
            <p:cNvSpPr/>
            <p:nvPr/>
          </p:nvSpPr>
          <p:spPr>
            <a:xfrm>
              <a:off x="3255971" y="2236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3</a:t>
              </a:r>
            </a:p>
          </p:txBody>
        </p:sp>
        <p:cxnSp>
          <p:nvCxnSpPr>
            <p:cNvPr id="14" name="Straight Connector 13">
              <a:extLst>
                <a:ext uri="{FF2B5EF4-FFF2-40B4-BE49-F238E27FC236}">
                  <a16:creationId xmlns:a16="http://schemas.microsoft.com/office/drawing/2014/main" id="{CBAD6466-FB17-0142-AC79-02B6FBB6081C}"/>
                </a:ext>
              </a:extLst>
            </p:cNvPr>
            <p:cNvCxnSpPr>
              <a:stCxn id="5" idx="3"/>
              <a:endCxn id="13" idx="7"/>
            </p:cNvCxnSpPr>
            <p:nvPr/>
          </p:nvCxnSpPr>
          <p:spPr>
            <a:xfrm flipH="1">
              <a:off x="3863018" y="1987165"/>
              <a:ext cx="597773" cy="345826"/>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FD8A7ACA-B6DC-B349-A7C7-51299289BAE4}"/>
                </a:ext>
              </a:extLst>
            </p:cNvPr>
            <p:cNvSpPr/>
            <p:nvPr/>
          </p:nvSpPr>
          <p:spPr>
            <a:xfrm>
              <a:off x="5612257" y="4449314"/>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10</a:t>
              </a:r>
            </a:p>
          </p:txBody>
        </p:sp>
        <p:cxnSp>
          <p:nvCxnSpPr>
            <p:cNvPr id="16" name="Straight Connector 15">
              <a:extLst>
                <a:ext uri="{FF2B5EF4-FFF2-40B4-BE49-F238E27FC236}">
                  <a16:creationId xmlns:a16="http://schemas.microsoft.com/office/drawing/2014/main" id="{4CD60ACF-3190-AE4D-9CDB-625B224FFFAF}"/>
                </a:ext>
              </a:extLst>
            </p:cNvPr>
            <p:cNvCxnSpPr>
              <a:stCxn id="9" idx="3"/>
              <a:endCxn id="15" idx="0"/>
            </p:cNvCxnSpPr>
            <p:nvPr/>
          </p:nvCxnSpPr>
          <p:spPr>
            <a:xfrm flipH="1">
              <a:off x="5967857" y="3815965"/>
              <a:ext cx="592673" cy="633349"/>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6B27923-9B78-7346-9C35-E283844C60D6}"/>
                </a:ext>
              </a:extLst>
            </p:cNvPr>
            <p:cNvSpPr/>
            <p:nvPr/>
          </p:nvSpPr>
          <p:spPr>
            <a:xfrm>
              <a:off x="3916371" y="4449314"/>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7</a:t>
              </a:r>
            </a:p>
          </p:txBody>
        </p:sp>
        <p:cxnSp>
          <p:nvCxnSpPr>
            <p:cNvPr id="18" name="Straight Connector 17">
              <a:extLst>
                <a:ext uri="{FF2B5EF4-FFF2-40B4-BE49-F238E27FC236}">
                  <a16:creationId xmlns:a16="http://schemas.microsoft.com/office/drawing/2014/main" id="{AB621BB4-D80A-2F45-80A0-3CF7512E772A}"/>
                </a:ext>
              </a:extLst>
            </p:cNvPr>
            <p:cNvCxnSpPr>
              <a:stCxn id="11" idx="3"/>
              <a:endCxn id="17" idx="0"/>
            </p:cNvCxnSpPr>
            <p:nvPr/>
          </p:nvCxnSpPr>
          <p:spPr>
            <a:xfrm flipH="1">
              <a:off x="4271971" y="3815965"/>
              <a:ext cx="694269" cy="633349"/>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07453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dirty="0"/>
              <a:t>Binary Search Tree</a:t>
            </a:r>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272808" cy="3960440"/>
          </a:xfrm>
          <a:prstGeom prst="rect">
            <a:avLst/>
          </a:prstGeom>
        </p:spPr>
        <p:txBody>
          <a:bodyPr>
            <a:normAutofit/>
          </a:bodyPr>
          <a:lstStyle/>
          <a:p>
            <a:pPr latinLnBrk="0" hangingPunct="0">
              <a:buClr>
                <a:schemeClr val="accent3"/>
              </a:buClr>
              <a:buFont typeface="Wingdings" pitchFamily="2" charset="2"/>
              <a:buChar char="v"/>
            </a:pPr>
            <a:r>
              <a:rPr lang="en-US" sz="2400" dirty="0"/>
              <a:t>Search an element in BST: O(</a:t>
            </a:r>
            <a:r>
              <a:rPr lang="en-US" sz="2400" dirty="0" err="1"/>
              <a:t>logn</a:t>
            </a:r>
            <a:r>
              <a:rPr lang="en-US" sz="2400" dirty="0"/>
              <a:t>)</a:t>
            </a:r>
          </a:p>
          <a:p>
            <a:pPr lvl="1" latinLnBrk="0" hangingPunct="0">
              <a:buClr>
                <a:schemeClr val="accent3"/>
              </a:buClr>
              <a:buFont typeface="Wingdings" pitchFamily="2" charset="2"/>
              <a:buChar char="v"/>
            </a:pPr>
            <a:r>
              <a:rPr lang="en-US" sz="2000" dirty="0"/>
              <a:t>Search number 13?</a:t>
            </a:r>
          </a:p>
        </p:txBody>
      </p:sp>
      <p:grpSp>
        <p:nvGrpSpPr>
          <p:cNvPr id="2" name="Group 1">
            <a:extLst>
              <a:ext uri="{FF2B5EF4-FFF2-40B4-BE49-F238E27FC236}">
                <a16:creationId xmlns:a16="http://schemas.microsoft.com/office/drawing/2014/main" id="{01DF5223-83CE-F647-85EA-B73D911B0684}"/>
              </a:ext>
            </a:extLst>
          </p:cNvPr>
          <p:cNvGrpSpPr/>
          <p:nvPr/>
        </p:nvGrpSpPr>
        <p:grpSpPr>
          <a:xfrm>
            <a:off x="3563888" y="1905994"/>
            <a:ext cx="2972213" cy="3042020"/>
            <a:chOff x="3255971" y="1423478"/>
            <a:chExt cx="3911606" cy="3686236"/>
          </a:xfrm>
        </p:grpSpPr>
        <p:sp>
          <p:nvSpPr>
            <p:cNvPr id="5" name="Oval 4">
              <a:extLst>
                <a:ext uri="{FF2B5EF4-FFF2-40B4-BE49-F238E27FC236}">
                  <a16:creationId xmlns:a16="http://schemas.microsoft.com/office/drawing/2014/main" id="{1CE83B31-873E-0947-97D5-1B90FE9C2818}"/>
                </a:ext>
              </a:extLst>
            </p:cNvPr>
            <p:cNvSpPr/>
            <p:nvPr/>
          </p:nvSpPr>
          <p:spPr>
            <a:xfrm>
              <a:off x="4356638" y="14234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4</a:t>
              </a:r>
            </a:p>
          </p:txBody>
        </p:sp>
        <p:sp>
          <p:nvSpPr>
            <p:cNvPr id="7" name="Oval 6">
              <a:extLst>
                <a:ext uri="{FF2B5EF4-FFF2-40B4-BE49-F238E27FC236}">
                  <a16:creationId xmlns:a16="http://schemas.microsoft.com/office/drawing/2014/main" id="{933CBD49-A7C0-C64C-AE8B-A66D630D6A76}"/>
                </a:ext>
              </a:extLst>
            </p:cNvPr>
            <p:cNvSpPr/>
            <p:nvPr/>
          </p:nvSpPr>
          <p:spPr>
            <a:xfrm>
              <a:off x="5508104" y="2236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9</a:t>
              </a:r>
            </a:p>
          </p:txBody>
        </p:sp>
        <p:cxnSp>
          <p:nvCxnSpPr>
            <p:cNvPr id="8" name="Straight Connector 7">
              <a:extLst>
                <a:ext uri="{FF2B5EF4-FFF2-40B4-BE49-F238E27FC236}">
                  <a16:creationId xmlns:a16="http://schemas.microsoft.com/office/drawing/2014/main" id="{22F46B45-5133-334E-87E9-BDE034660C10}"/>
                </a:ext>
              </a:extLst>
            </p:cNvPr>
            <p:cNvCxnSpPr>
              <a:stCxn id="5" idx="5"/>
              <a:endCxn id="7" idx="1"/>
            </p:cNvCxnSpPr>
            <p:nvPr/>
          </p:nvCxnSpPr>
          <p:spPr>
            <a:xfrm>
              <a:off x="4963685" y="1987165"/>
              <a:ext cx="648572" cy="345826"/>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E45A2F24-1016-4D4B-AE5B-8D103C5EB92A}"/>
                </a:ext>
              </a:extLst>
            </p:cNvPr>
            <p:cNvSpPr/>
            <p:nvPr/>
          </p:nvSpPr>
          <p:spPr>
            <a:xfrm>
              <a:off x="6456377" y="3252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12</a:t>
              </a:r>
            </a:p>
          </p:txBody>
        </p:sp>
        <p:cxnSp>
          <p:nvCxnSpPr>
            <p:cNvPr id="10" name="Straight Connector 9">
              <a:extLst>
                <a:ext uri="{FF2B5EF4-FFF2-40B4-BE49-F238E27FC236}">
                  <a16:creationId xmlns:a16="http://schemas.microsoft.com/office/drawing/2014/main" id="{712D8B85-BF59-0A4B-8B76-85F2EB86C9BD}"/>
                </a:ext>
              </a:extLst>
            </p:cNvPr>
            <p:cNvCxnSpPr>
              <a:stCxn id="7" idx="5"/>
              <a:endCxn id="9" idx="1"/>
            </p:cNvCxnSpPr>
            <p:nvPr/>
          </p:nvCxnSpPr>
          <p:spPr>
            <a:xfrm>
              <a:off x="6115151" y="2799965"/>
              <a:ext cx="445379" cy="549026"/>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C00C7C2F-6123-1D46-869C-739C34C60BE7}"/>
                </a:ext>
              </a:extLst>
            </p:cNvPr>
            <p:cNvSpPr/>
            <p:nvPr/>
          </p:nvSpPr>
          <p:spPr>
            <a:xfrm>
              <a:off x="4862087" y="3252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8</a:t>
              </a:r>
            </a:p>
          </p:txBody>
        </p:sp>
        <p:cxnSp>
          <p:nvCxnSpPr>
            <p:cNvPr id="12" name="Straight Connector 11">
              <a:extLst>
                <a:ext uri="{FF2B5EF4-FFF2-40B4-BE49-F238E27FC236}">
                  <a16:creationId xmlns:a16="http://schemas.microsoft.com/office/drawing/2014/main" id="{10AA1545-E9E3-5F4F-BD5F-2C555B7B462A}"/>
                </a:ext>
              </a:extLst>
            </p:cNvPr>
            <p:cNvCxnSpPr>
              <a:stCxn id="7" idx="3"/>
              <a:endCxn id="11" idx="0"/>
            </p:cNvCxnSpPr>
            <p:nvPr/>
          </p:nvCxnSpPr>
          <p:spPr>
            <a:xfrm flipH="1">
              <a:off x="5217687" y="2799965"/>
              <a:ext cx="394570" cy="452313"/>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a:extLst>
                <a:ext uri="{FF2B5EF4-FFF2-40B4-BE49-F238E27FC236}">
                  <a16:creationId xmlns:a16="http://schemas.microsoft.com/office/drawing/2014/main" id="{6B4BC703-F85F-304B-AA4B-8886472D27BD}"/>
                </a:ext>
              </a:extLst>
            </p:cNvPr>
            <p:cNvSpPr/>
            <p:nvPr/>
          </p:nvSpPr>
          <p:spPr>
            <a:xfrm>
              <a:off x="3255971" y="2236278"/>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3</a:t>
              </a:r>
            </a:p>
          </p:txBody>
        </p:sp>
        <p:cxnSp>
          <p:nvCxnSpPr>
            <p:cNvPr id="14" name="Straight Connector 13">
              <a:extLst>
                <a:ext uri="{FF2B5EF4-FFF2-40B4-BE49-F238E27FC236}">
                  <a16:creationId xmlns:a16="http://schemas.microsoft.com/office/drawing/2014/main" id="{CBAD6466-FB17-0142-AC79-02B6FBB6081C}"/>
                </a:ext>
              </a:extLst>
            </p:cNvPr>
            <p:cNvCxnSpPr>
              <a:stCxn id="5" idx="3"/>
              <a:endCxn id="13" idx="7"/>
            </p:cNvCxnSpPr>
            <p:nvPr/>
          </p:nvCxnSpPr>
          <p:spPr>
            <a:xfrm flipH="1">
              <a:off x="3863018" y="1987165"/>
              <a:ext cx="597773" cy="345826"/>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FD8A7ACA-B6DC-B349-A7C7-51299289BAE4}"/>
                </a:ext>
              </a:extLst>
            </p:cNvPr>
            <p:cNvSpPr/>
            <p:nvPr/>
          </p:nvSpPr>
          <p:spPr>
            <a:xfrm>
              <a:off x="5612257" y="4449314"/>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10</a:t>
              </a:r>
            </a:p>
          </p:txBody>
        </p:sp>
        <p:cxnSp>
          <p:nvCxnSpPr>
            <p:cNvPr id="16" name="Straight Connector 15">
              <a:extLst>
                <a:ext uri="{FF2B5EF4-FFF2-40B4-BE49-F238E27FC236}">
                  <a16:creationId xmlns:a16="http://schemas.microsoft.com/office/drawing/2014/main" id="{4CD60ACF-3190-AE4D-9CDB-625B224FFFAF}"/>
                </a:ext>
              </a:extLst>
            </p:cNvPr>
            <p:cNvCxnSpPr>
              <a:stCxn id="9" idx="3"/>
              <a:endCxn id="15" idx="0"/>
            </p:cNvCxnSpPr>
            <p:nvPr/>
          </p:nvCxnSpPr>
          <p:spPr>
            <a:xfrm flipH="1">
              <a:off x="5967857" y="3815965"/>
              <a:ext cx="592673" cy="633349"/>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96B27923-9B78-7346-9C35-E283844C60D6}"/>
                </a:ext>
              </a:extLst>
            </p:cNvPr>
            <p:cNvSpPr/>
            <p:nvPr/>
          </p:nvSpPr>
          <p:spPr>
            <a:xfrm>
              <a:off x="3916371" y="4449314"/>
              <a:ext cx="711200" cy="660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solidFill>
                </a:rPr>
                <a:t>7</a:t>
              </a:r>
            </a:p>
          </p:txBody>
        </p:sp>
        <p:cxnSp>
          <p:nvCxnSpPr>
            <p:cNvPr id="18" name="Straight Connector 17">
              <a:extLst>
                <a:ext uri="{FF2B5EF4-FFF2-40B4-BE49-F238E27FC236}">
                  <a16:creationId xmlns:a16="http://schemas.microsoft.com/office/drawing/2014/main" id="{AB621BB4-D80A-2F45-80A0-3CF7512E772A}"/>
                </a:ext>
              </a:extLst>
            </p:cNvPr>
            <p:cNvCxnSpPr>
              <a:stCxn id="11" idx="3"/>
              <a:endCxn id="17" idx="0"/>
            </p:cNvCxnSpPr>
            <p:nvPr/>
          </p:nvCxnSpPr>
          <p:spPr>
            <a:xfrm flipH="1">
              <a:off x="4271971" y="3815965"/>
              <a:ext cx="694269" cy="633349"/>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0FE697CB-7810-124D-A964-BBA08B8239D2}"/>
              </a:ext>
            </a:extLst>
          </p:cNvPr>
          <p:cNvCxnSpPr>
            <a:cxnSpLocks/>
          </p:cNvCxnSpPr>
          <p:nvPr/>
        </p:nvCxnSpPr>
        <p:spPr>
          <a:xfrm flipH="1">
            <a:off x="5000228" y="1861691"/>
            <a:ext cx="453616"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6607DC3-FAD9-9649-8144-FEB17BD6B3BD}"/>
              </a:ext>
            </a:extLst>
          </p:cNvPr>
          <p:cNvCxnSpPr>
            <a:cxnSpLocks/>
          </p:cNvCxnSpPr>
          <p:nvPr/>
        </p:nvCxnSpPr>
        <p:spPr>
          <a:xfrm flipH="1">
            <a:off x="5894701" y="2468735"/>
            <a:ext cx="453616"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8FBAF4B-B2CA-204A-B0AC-E8835EA22E10}"/>
              </a:ext>
            </a:extLst>
          </p:cNvPr>
          <p:cNvCxnSpPr>
            <a:cxnSpLocks/>
          </p:cNvCxnSpPr>
          <p:nvPr/>
        </p:nvCxnSpPr>
        <p:spPr>
          <a:xfrm flipH="1">
            <a:off x="6611658" y="3386988"/>
            <a:ext cx="453616" cy="2160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22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85000" lnSpcReduction="10000"/>
          </a:bodyPr>
          <a:lstStyle/>
          <a:p>
            <a:r>
              <a:rPr lang="en-US" dirty="0"/>
              <a:t>m-</a:t>
            </a:r>
            <a:r>
              <a:rPr lang="en-US" dirty="0" err="1"/>
              <a:t>ary</a:t>
            </a:r>
            <a:r>
              <a:rPr lang="en-US" dirty="0"/>
              <a:t> Tree Implementation &amp; Traversal</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Define tree structure</a:t>
            </a:r>
          </a:p>
        </p:txBody>
      </p:sp>
      <p:pic>
        <p:nvPicPr>
          <p:cNvPr id="5" name="Picture 4">
            <a:extLst>
              <a:ext uri="{FF2B5EF4-FFF2-40B4-BE49-F238E27FC236}">
                <a16:creationId xmlns:a16="http://schemas.microsoft.com/office/drawing/2014/main" id="{962844E9-20C2-3247-8CFF-949BDF2F3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563638"/>
            <a:ext cx="5440784" cy="3350281"/>
          </a:xfrm>
          <a:prstGeom prst="rect">
            <a:avLst/>
          </a:prstGeom>
          <a:ln>
            <a:solidFill>
              <a:schemeClr val="tx2"/>
            </a:solidFill>
          </a:ln>
        </p:spPr>
      </p:pic>
    </p:spTree>
    <p:extLst>
      <p:ext uri="{BB962C8B-B14F-4D97-AF65-F5344CB8AC3E}">
        <p14:creationId xmlns:p14="http://schemas.microsoft.com/office/powerpoint/2010/main" val="2533934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Normal Search</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u="sng" dirty="0"/>
              <a:t>Key idea</a:t>
            </a:r>
            <a:r>
              <a:rPr lang="en-US" sz="2400" dirty="0"/>
              <a:t>: going from left to right (or vice versa), looking for x and return found position.</a:t>
            </a:r>
          </a:p>
          <a:p>
            <a:pPr latinLnBrk="0" hangingPunct="0">
              <a:buClr>
                <a:schemeClr val="accent3"/>
              </a:buClr>
              <a:buFont typeface="Wingdings" pitchFamily="2" charset="2"/>
              <a:buChar char="v"/>
            </a:pPr>
            <a:r>
              <a:rPr lang="en-US" sz="2400" dirty="0"/>
              <a:t>Complexity: O(n)</a:t>
            </a:r>
            <a:endParaRPr lang="en-US" sz="1600" dirty="0"/>
          </a:p>
        </p:txBody>
      </p:sp>
      <p:pic>
        <p:nvPicPr>
          <p:cNvPr id="5" name="Picture 4">
            <a:extLst>
              <a:ext uri="{FF2B5EF4-FFF2-40B4-BE49-F238E27FC236}">
                <a16:creationId xmlns:a16="http://schemas.microsoft.com/office/drawing/2014/main" id="{5DDE263C-1D25-2749-8D17-4CB17AF55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499742"/>
            <a:ext cx="6709835" cy="2160240"/>
          </a:xfrm>
          <a:prstGeom prst="rect">
            <a:avLst/>
          </a:prstGeom>
          <a:ln w="28575">
            <a:solidFill>
              <a:schemeClr val="tx2"/>
            </a:solidFill>
          </a:ln>
        </p:spPr>
      </p:pic>
    </p:spTree>
    <p:extLst>
      <p:ext uri="{BB962C8B-B14F-4D97-AF65-F5344CB8AC3E}">
        <p14:creationId xmlns:p14="http://schemas.microsoft.com/office/powerpoint/2010/main" val="2125366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85000" lnSpcReduction="10000"/>
          </a:bodyPr>
          <a:lstStyle/>
          <a:p>
            <a:r>
              <a:rPr lang="en-US" dirty="0"/>
              <a:t>m-</a:t>
            </a:r>
            <a:r>
              <a:rPr lang="en-US" dirty="0" err="1"/>
              <a:t>ary</a:t>
            </a:r>
            <a:r>
              <a:rPr lang="en-US" dirty="0"/>
              <a:t> Tree Implementation &amp; Traversal</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Define tree operations</a:t>
            </a:r>
          </a:p>
        </p:txBody>
      </p:sp>
      <p:pic>
        <p:nvPicPr>
          <p:cNvPr id="6" name="Picture 5">
            <a:extLst>
              <a:ext uri="{FF2B5EF4-FFF2-40B4-BE49-F238E27FC236}">
                <a16:creationId xmlns:a16="http://schemas.microsoft.com/office/drawing/2014/main" id="{578D8581-9C90-1B40-B180-99B21E518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139702"/>
            <a:ext cx="6785611" cy="1883668"/>
          </a:xfrm>
          <a:prstGeom prst="rect">
            <a:avLst/>
          </a:prstGeom>
          <a:ln>
            <a:solidFill>
              <a:schemeClr val="tx2"/>
            </a:solidFill>
          </a:ln>
        </p:spPr>
      </p:pic>
    </p:spTree>
    <p:extLst>
      <p:ext uri="{BB962C8B-B14F-4D97-AF65-F5344CB8AC3E}">
        <p14:creationId xmlns:p14="http://schemas.microsoft.com/office/powerpoint/2010/main" val="2872391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85000" lnSpcReduction="10000"/>
          </a:bodyPr>
          <a:lstStyle/>
          <a:p>
            <a:r>
              <a:rPr lang="en-US" dirty="0"/>
              <a:t>m-</a:t>
            </a:r>
            <a:r>
              <a:rPr lang="en-US" dirty="0" err="1"/>
              <a:t>ary</a:t>
            </a:r>
            <a:r>
              <a:rPr lang="en-US" dirty="0"/>
              <a:t> Tree Implementation &amp; Traversal</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In-order traversal</a:t>
            </a:r>
          </a:p>
        </p:txBody>
      </p:sp>
      <p:pic>
        <p:nvPicPr>
          <p:cNvPr id="5" name="Picture 4">
            <a:extLst>
              <a:ext uri="{FF2B5EF4-FFF2-40B4-BE49-F238E27FC236}">
                <a16:creationId xmlns:a16="http://schemas.microsoft.com/office/drawing/2014/main" id="{027B6785-A955-5C4C-AB6D-6D93A2394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1779662"/>
            <a:ext cx="6472014" cy="3040341"/>
          </a:xfrm>
          <a:prstGeom prst="rect">
            <a:avLst/>
          </a:prstGeom>
          <a:ln>
            <a:solidFill>
              <a:schemeClr val="tx2"/>
            </a:solidFill>
          </a:ln>
        </p:spPr>
      </p:pic>
    </p:spTree>
    <p:extLst>
      <p:ext uri="{BB962C8B-B14F-4D97-AF65-F5344CB8AC3E}">
        <p14:creationId xmlns:p14="http://schemas.microsoft.com/office/powerpoint/2010/main" val="2324898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92500" lnSpcReduction="10000"/>
          </a:bodyPr>
          <a:lstStyle/>
          <a:p>
            <a:r>
              <a:rPr lang="en-US" dirty="0"/>
              <a:t>Binary Search Tree Implementation</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Declare BST structure</a:t>
            </a:r>
          </a:p>
        </p:txBody>
      </p:sp>
      <p:pic>
        <p:nvPicPr>
          <p:cNvPr id="6" name="Picture 5">
            <a:extLst>
              <a:ext uri="{FF2B5EF4-FFF2-40B4-BE49-F238E27FC236}">
                <a16:creationId xmlns:a16="http://schemas.microsoft.com/office/drawing/2014/main" id="{DF25555C-FEBC-6E4A-A599-55599E20B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1779662"/>
            <a:ext cx="4990604" cy="2998693"/>
          </a:xfrm>
          <a:prstGeom prst="rect">
            <a:avLst/>
          </a:prstGeom>
          <a:ln>
            <a:solidFill>
              <a:schemeClr val="tx2"/>
            </a:solidFill>
          </a:ln>
        </p:spPr>
      </p:pic>
    </p:spTree>
    <p:extLst>
      <p:ext uri="{BB962C8B-B14F-4D97-AF65-F5344CB8AC3E}">
        <p14:creationId xmlns:p14="http://schemas.microsoft.com/office/powerpoint/2010/main" val="1759366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92500" lnSpcReduction="10000"/>
          </a:bodyPr>
          <a:lstStyle/>
          <a:p>
            <a:r>
              <a:rPr lang="en-US" dirty="0"/>
              <a:t>Binary Search Tree Implementation</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Declare BST operations</a:t>
            </a:r>
          </a:p>
        </p:txBody>
      </p:sp>
      <p:pic>
        <p:nvPicPr>
          <p:cNvPr id="5" name="Picture 4">
            <a:extLst>
              <a:ext uri="{FF2B5EF4-FFF2-40B4-BE49-F238E27FC236}">
                <a16:creationId xmlns:a16="http://schemas.microsoft.com/office/drawing/2014/main" id="{258841CC-7A40-6448-B9C4-5C6820F0B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923678"/>
            <a:ext cx="7058496" cy="2080828"/>
          </a:xfrm>
          <a:prstGeom prst="rect">
            <a:avLst/>
          </a:prstGeom>
        </p:spPr>
      </p:pic>
    </p:spTree>
    <p:extLst>
      <p:ext uri="{BB962C8B-B14F-4D97-AF65-F5344CB8AC3E}">
        <p14:creationId xmlns:p14="http://schemas.microsoft.com/office/powerpoint/2010/main" val="165743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92500" lnSpcReduction="10000"/>
          </a:bodyPr>
          <a:lstStyle/>
          <a:p>
            <a:r>
              <a:rPr lang="en-US" dirty="0"/>
              <a:t>Binary Search Tree Implementation</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Define BST operations</a:t>
            </a:r>
          </a:p>
        </p:txBody>
      </p:sp>
      <p:pic>
        <p:nvPicPr>
          <p:cNvPr id="6" name="Picture 5">
            <a:extLst>
              <a:ext uri="{FF2B5EF4-FFF2-40B4-BE49-F238E27FC236}">
                <a16:creationId xmlns:a16="http://schemas.microsoft.com/office/drawing/2014/main" id="{DBBE9F3F-9CEB-0646-A5EA-3A200AA7B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779662"/>
            <a:ext cx="7391573" cy="3166768"/>
          </a:xfrm>
          <a:prstGeom prst="rect">
            <a:avLst/>
          </a:prstGeom>
          <a:ln>
            <a:solidFill>
              <a:schemeClr val="tx2"/>
            </a:solidFill>
          </a:ln>
        </p:spPr>
      </p:pic>
    </p:spTree>
    <p:extLst>
      <p:ext uri="{BB962C8B-B14F-4D97-AF65-F5344CB8AC3E}">
        <p14:creationId xmlns:p14="http://schemas.microsoft.com/office/powerpoint/2010/main" val="932390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A4963-A528-BC49-B371-790867EED85B}"/>
              </a:ext>
            </a:extLst>
          </p:cNvPr>
          <p:cNvSpPr>
            <a:spLocks noGrp="1"/>
          </p:cNvSpPr>
          <p:nvPr>
            <p:ph type="body" sz="quarter" idx="10"/>
          </p:nvPr>
        </p:nvSpPr>
        <p:spPr/>
        <p:txBody>
          <a:bodyPr>
            <a:normAutofit fontScale="92500" lnSpcReduction="10000"/>
          </a:bodyPr>
          <a:lstStyle/>
          <a:p>
            <a:r>
              <a:rPr lang="en-US" dirty="0"/>
              <a:t>Binary Search Tree Implementation</a:t>
            </a:r>
          </a:p>
        </p:txBody>
      </p:sp>
      <p:sp>
        <p:nvSpPr>
          <p:cNvPr id="3" name="Text Placeholder 5">
            <a:extLst>
              <a:ext uri="{FF2B5EF4-FFF2-40B4-BE49-F238E27FC236}">
                <a16:creationId xmlns:a16="http://schemas.microsoft.com/office/drawing/2014/main" id="{28D02D25-1C48-764E-9AF5-9D6B37FEB749}"/>
              </a:ext>
            </a:extLst>
          </p:cNvPr>
          <p:cNvSpPr txBox="1">
            <a:spLocks/>
          </p:cNvSpPr>
          <p:nvPr/>
        </p:nvSpPr>
        <p:spPr>
          <a:xfrm>
            <a:off x="1763688" y="1059582"/>
            <a:ext cx="7272808" cy="3960440"/>
          </a:xfrm>
          <a:prstGeom prst="rect">
            <a:avLst/>
          </a:prstGeom>
        </p:spPr>
        <p:txBody>
          <a:bodyPr>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hangingPunct="0">
              <a:buClr>
                <a:schemeClr val="accent3"/>
              </a:buClr>
              <a:buFont typeface="Wingdings" pitchFamily="2" charset="2"/>
              <a:buChar char="v"/>
            </a:pPr>
            <a:r>
              <a:rPr lang="en-US" sz="2400" dirty="0"/>
              <a:t>Define BST operations</a:t>
            </a:r>
          </a:p>
        </p:txBody>
      </p:sp>
      <p:pic>
        <p:nvPicPr>
          <p:cNvPr id="5" name="Picture 4">
            <a:extLst>
              <a:ext uri="{FF2B5EF4-FFF2-40B4-BE49-F238E27FC236}">
                <a16:creationId xmlns:a16="http://schemas.microsoft.com/office/drawing/2014/main" id="{A4A8F07A-7721-5A4B-930A-4E8FF2935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707654"/>
            <a:ext cx="5582766" cy="3195720"/>
          </a:xfrm>
          <a:prstGeom prst="rect">
            <a:avLst/>
          </a:prstGeom>
          <a:ln>
            <a:solidFill>
              <a:schemeClr val="tx2"/>
            </a:solidFill>
          </a:ln>
        </p:spPr>
      </p:pic>
    </p:spTree>
    <p:extLst>
      <p:ext uri="{BB962C8B-B14F-4D97-AF65-F5344CB8AC3E}">
        <p14:creationId xmlns:p14="http://schemas.microsoft.com/office/powerpoint/2010/main" val="39104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Recursive Search</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Base case: start = n =&gt; not found</a:t>
            </a:r>
          </a:p>
          <a:p>
            <a:pPr latinLnBrk="0" hangingPunct="0">
              <a:buClr>
                <a:schemeClr val="accent3"/>
              </a:buClr>
              <a:buFont typeface="Wingdings" pitchFamily="2" charset="2"/>
              <a:buChar char="v"/>
            </a:pPr>
            <a:r>
              <a:rPr lang="en-US" sz="2400" dirty="0"/>
              <a:t>Recursive case: check at start, else recursively check at start + 1</a:t>
            </a:r>
            <a:endParaRPr lang="en-US" sz="1600" dirty="0"/>
          </a:p>
        </p:txBody>
      </p:sp>
      <p:pic>
        <p:nvPicPr>
          <p:cNvPr id="3" name="Picture 2">
            <a:extLst>
              <a:ext uri="{FF2B5EF4-FFF2-40B4-BE49-F238E27FC236}">
                <a16:creationId xmlns:a16="http://schemas.microsoft.com/office/drawing/2014/main" id="{1F984D95-9E20-5C47-8525-5C98E3E6E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8550" y="2355726"/>
            <a:ext cx="7268132" cy="2088232"/>
          </a:xfrm>
          <a:prstGeom prst="rect">
            <a:avLst/>
          </a:prstGeom>
          <a:ln>
            <a:solidFill>
              <a:schemeClr val="tx2"/>
            </a:solidFill>
          </a:ln>
        </p:spPr>
      </p:pic>
    </p:spTree>
    <p:extLst>
      <p:ext uri="{BB962C8B-B14F-4D97-AF65-F5344CB8AC3E}">
        <p14:creationId xmlns:p14="http://schemas.microsoft.com/office/powerpoint/2010/main" val="365104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Binary Search</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u="sng" dirty="0"/>
              <a:t>Key idea</a:t>
            </a:r>
            <a:r>
              <a:rPr lang="en-US" sz="2000" dirty="0"/>
              <a:t>: for sorted collection, check at the middle and if not found, check only left or right half because the collection is sorted</a:t>
            </a:r>
          </a:p>
          <a:p>
            <a:pPr lvl="1" latinLnBrk="0" hangingPunct="0">
              <a:buClr>
                <a:schemeClr val="accent3"/>
              </a:buClr>
              <a:buFont typeface="Wingdings" pitchFamily="2" charset="2"/>
              <a:buChar char="v"/>
            </a:pPr>
            <a:endParaRPr lang="en-US" sz="1200" dirty="0"/>
          </a:p>
        </p:txBody>
      </p:sp>
      <p:sp>
        <p:nvSpPr>
          <p:cNvPr id="9" name="Right Triangle 8">
            <a:extLst>
              <a:ext uri="{FF2B5EF4-FFF2-40B4-BE49-F238E27FC236}">
                <a16:creationId xmlns:a16="http://schemas.microsoft.com/office/drawing/2014/main" id="{01AD1192-DFE8-8141-B8BC-989277618DA7}"/>
              </a:ext>
            </a:extLst>
          </p:cNvPr>
          <p:cNvSpPr/>
          <p:nvPr/>
        </p:nvSpPr>
        <p:spPr>
          <a:xfrm flipH="1">
            <a:off x="3131840" y="2427734"/>
            <a:ext cx="4104456" cy="1152128"/>
          </a:xfrm>
          <a:prstGeom prst="rtTriangle">
            <a:avLst/>
          </a:prstGeom>
          <a:solidFill>
            <a:srgbClr val="16B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56B5B00-AA99-A24B-AE03-17E1FCA0A728}"/>
              </a:ext>
            </a:extLst>
          </p:cNvPr>
          <p:cNvCxnSpPr/>
          <p:nvPr/>
        </p:nvCxnSpPr>
        <p:spPr>
          <a:xfrm>
            <a:off x="5364088" y="2427734"/>
            <a:ext cx="0" cy="16561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52E810-984F-ED46-893A-662DB51DED15}"/>
              </a:ext>
            </a:extLst>
          </p:cNvPr>
          <p:cNvSpPr txBox="1"/>
          <p:nvPr/>
        </p:nvSpPr>
        <p:spPr>
          <a:xfrm>
            <a:off x="3275856" y="3643236"/>
            <a:ext cx="1800200" cy="369332"/>
          </a:xfrm>
          <a:prstGeom prst="rect">
            <a:avLst/>
          </a:prstGeom>
          <a:noFill/>
        </p:spPr>
        <p:txBody>
          <a:bodyPr wrap="square" rtlCol="0">
            <a:spAutoFit/>
          </a:bodyPr>
          <a:lstStyle/>
          <a:p>
            <a:r>
              <a:rPr lang="en-US" dirty="0"/>
              <a:t>numbers &lt; mid</a:t>
            </a:r>
          </a:p>
        </p:txBody>
      </p:sp>
      <p:sp>
        <p:nvSpPr>
          <p:cNvPr id="13" name="TextBox 12">
            <a:extLst>
              <a:ext uri="{FF2B5EF4-FFF2-40B4-BE49-F238E27FC236}">
                <a16:creationId xmlns:a16="http://schemas.microsoft.com/office/drawing/2014/main" id="{ABBC0A4D-47D7-F149-9E30-D62BB160A3A6}"/>
              </a:ext>
            </a:extLst>
          </p:cNvPr>
          <p:cNvSpPr txBox="1"/>
          <p:nvPr/>
        </p:nvSpPr>
        <p:spPr>
          <a:xfrm>
            <a:off x="5075802" y="4074626"/>
            <a:ext cx="756084" cy="369332"/>
          </a:xfrm>
          <a:prstGeom prst="rect">
            <a:avLst/>
          </a:prstGeom>
          <a:noFill/>
        </p:spPr>
        <p:txBody>
          <a:bodyPr wrap="square" rtlCol="0">
            <a:spAutoFit/>
          </a:bodyPr>
          <a:lstStyle/>
          <a:p>
            <a:r>
              <a:rPr lang="en-US" dirty="0"/>
              <a:t>mid</a:t>
            </a:r>
          </a:p>
        </p:txBody>
      </p:sp>
      <p:sp>
        <p:nvSpPr>
          <p:cNvPr id="14" name="TextBox 13">
            <a:extLst>
              <a:ext uri="{FF2B5EF4-FFF2-40B4-BE49-F238E27FC236}">
                <a16:creationId xmlns:a16="http://schemas.microsoft.com/office/drawing/2014/main" id="{5080159E-B4A4-B745-A1E2-E3DFE0656554}"/>
              </a:ext>
            </a:extLst>
          </p:cNvPr>
          <p:cNvSpPr txBox="1"/>
          <p:nvPr/>
        </p:nvSpPr>
        <p:spPr>
          <a:xfrm>
            <a:off x="5625553" y="3643236"/>
            <a:ext cx="1800200" cy="369332"/>
          </a:xfrm>
          <a:prstGeom prst="rect">
            <a:avLst/>
          </a:prstGeom>
          <a:noFill/>
        </p:spPr>
        <p:txBody>
          <a:bodyPr wrap="square" rtlCol="0">
            <a:spAutoFit/>
          </a:bodyPr>
          <a:lstStyle/>
          <a:p>
            <a:r>
              <a:rPr lang="en-US" dirty="0"/>
              <a:t>numbers &gt; mid</a:t>
            </a:r>
          </a:p>
        </p:txBody>
      </p:sp>
    </p:spTree>
    <p:extLst>
      <p:ext uri="{BB962C8B-B14F-4D97-AF65-F5344CB8AC3E}">
        <p14:creationId xmlns:p14="http://schemas.microsoft.com/office/powerpoint/2010/main" val="10505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Binary Search</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000" dirty="0"/>
              <a:t>Recursive Implementation: T(n) = T(n/2) + c</a:t>
            </a:r>
          </a:p>
          <a:p>
            <a:pPr latinLnBrk="0" hangingPunct="0">
              <a:buClr>
                <a:schemeClr val="accent3"/>
              </a:buClr>
              <a:buFont typeface="Wingdings" pitchFamily="2" charset="2"/>
              <a:buChar char="v"/>
            </a:pPr>
            <a:r>
              <a:rPr lang="en-US" sz="2000" dirty="0"/>
              <a:t>Complexity: O(</a:t>
            </a:r>
            <a:r>
              <a:rPr lang="en-US" sz="2000" dirty="0" err="1"/>
              <a:t>logn</a:t>
            </a:r>
            <a:r>
              <a:rPr lang="en-US" sz="2000" dirty="0"/>
              <a:t>)</a:t>
            </a:r>
          </a:p>
          <a:p>
            <a:pPr lvl="1" latinLnBrk="0" hangingPunct="0">
              <a:buClr>
                <a:schemeClr val="accent3"/>
              </a:buClr>
              <a:buFont typeface="Wingdings" pitchFamily="2" charset="2"/>
              <a:buChar char="v"/>
            </a:pPr>
            <a:endParaRPr lang="en-US" sz="1200" dirty="0"/>
          </a:p>
        </p:txBody>
      </p:sp>
      <p:pic>
        <p:nvPicPr>
          <p:cNvPr id="7" name="Picture 6">
            <a:extLst>
              <a:ext uri="{FF2B5EF4-FFF2-40B4-BE49-F238E27FC236}">
                <a16:creationId xmlns:a16="http://schemas.microsoft.com/office/drawing/2014/main" id="{1866C046-5474-8B4E-B55A-958BAD42C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529" y="2117034"/>
            <a:ext cx="7068944" cy="2578921"/>
          </a:xfrm>
          <a:prstGeom prst="rect">
            <a:avLst/>
          </a:prstGeom>
          <a:ln>
            <a:solidFill>
              <a:schemeClr val="tx2"/>
            </a:solidFill>
          </a:ln>
        </p:spPr>
      </p:pic>
      <p:sp>
        <p:nvSpPr>
          <p:cNvPr id="2" name="Right Brace 1">
            <a:extLst>
              <a:ext uri="{FF2B5EF4-FFF2-40B4-BE49-F238E27FC236}">
                <a16:creationId xmlns:a16="http://schemas.microsoft.com/office/drawing/2014/main" id="{D48A3722-9CA4-454C-9882-D9DBFCAF5E83}"/>
              </a:ext>
            </a:extLst>
          </p:cNvPr>
          <p:cNvSpPr/>
          <p:nvPr/>
        </p:nvSpPr>
        <p:spPr>
          <a:xfrm>
            <a:off x="5724128" y="2571750"/>
            <a:ext cx="288032" cy="1152128"/>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BEB78CFA-77E2-0045-B93C-651CD3EA37DF}"/>
              </a:ext>
            </a:extLst>
          </p:cNvPr>
          <p:cNvSpPr txBox="1"/>
          <p:nvPr/>
        </p:nvSpPr>
        <p:spPr>
          <a:xfrm>
            <a:off x="6023882" y="2963148"/>
            <a:ext cx="300082"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A8A08CBF-E5FF-1542-A83C-A33F4FF04C0D}"/>
              </a:ext>
            </a:extLst>
          </p:cNvPr>
          <p:cNvSpPr txBox="1"/>
          <p:nvPr/>
        </p:nvSpPr>
        <p:spPr>
          <a:xfrm>
            <a:off x="6771999" y="3129790"/>
            <a:ext cx="800219" cy="369332"/>
          </a:xfrm>
          <a:prstGeom prst="rect">
            <a:avLst/>
          </a:prstGeom>
          <a:noFill/>
        </p:spPr>
        <p:txBody>
          <a:bodyPr wrap="none" rtlCol="0">
            <a:spAutoFit/>
          </a:bodyPr>
          <a:lstStyle/>
          <a:p>
            <a:r>
              <a:rPr lang="en-US" dirty="0"/>
              <a:t>T(n/2)</a:t>
            </a:r>
          </a:p>
        </p:txBody>
      </p:sp>
      <p:cxnSp>
        <p:nvCxnSpPr>
          <p:cNvPr id="9" name="Straight Arrow Connector 8">
            <a:extLst>
              <a:ext uri="{FF2B5EF4-FFF2-40B4-BE49-F238E27FC236}">
                <a16:creationId xmlns:a16="http://schemas.microsoft.com/office/drawing/2014/main" id="{302405A0-DEFE-1A4F-BB47-87D56D0B16B0}"/>
              </a:ext>
            </a:extLst>
          </p:cNvPr>
          <p:cNvCxnSpPr/>
          <p:nvPr/>
        </p:nvCxnSpPr>
        <p:spPr>
          <a:xfrm flipH="1">
            <a:off x="6516216" y="3406494"/>
            <a:ext cx="344089" cy="3173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993DBF-5A85-B74B-99AC-4EF4708973B8}"/>
              </a:ext>
            </a:extLst>
          </p:cNvPr>
          <p:cNvCxnSpPr>
            <a:cxnSpLocks/>
          </p:cNvCxnSpPr>
          <p:nvPr/>
        </p:nvCxnSpPr>
        <p:spPr>
          <a:xfrm flipH="1">
            <a:off x="6599955" y="3499122"/>
            <a:ext cx="348309" cy="5563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083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113D72-F462-B64A-A80A-C6C9B33796A3}"/>
              </a:ext>
            </a:extLst>
          </p:cNvPr>
          <p:cNvSpPr>
            <a:spLocks noGrp="1"/>
          </p:cNvSpPr>
          <p:nvPr>
            <p:ph type="body" sz="quarter" idx="10"/>
          </p:nvPr>
        </p:nvSpPr>
        <p:spPr/>
        <p:txBody>
          <a:bodyPr/>
          <a:lstStyle/>
          <a:p>
            <a:r>
              <a:rPr lang="en-US" altLang="en-US" dirty="0">
                <a:cs typeface="Times New Roman" panose="02020603050405020304" pitchFamily="18" charset="0"/>
              </a:rPr>
              <a:t>Binary Search</a:t>
            </a:r>
            <a:endParaRPr lang="en-US" dirty="0"/>
          </a:p>
        </p:txBody>
      </p:sp>
      <p:sp>
        <p:nvSpPr>
          <p:cNvPr id="6" name="Text Placeholder 5">
            <a:extLst>
              <a:ext uri="{FF2B5EF4-FFF2-40B4-BE49-F238E27FC236}">
                <a16:creationId xmlns:a16="http://schemas.microsoft.com/office/drawing/2014/main" id="{132050B4-F5B7-D643-8BE2-FEA4482CA07A}"/>
              </a:ext>
            </a:extLst>
          </p:cNvPr>
          <p:cNvSpPr>
            <a:spLocks noGrp="1"/>
          </p:cNvSpPr>
          <p:nvPr>
            <p:ph type="body" sz="quarter" idx="4294967295"/>
          </p:nvPr>
        </p:nvSpPr>
        <p:spPr>
          <a:xfrm>
            <a:off x="1763688" y="1059582"/>
            <a:ext cx="7380312" cy="3600400"/>
          </a:xfrm>
          <a:prstGeom prst="rect">
            <a:avLst/>
          </a:prstGeom>
        </p:spPr>
        <p:txBody>
          <a:bodyPr/>
          <a:lstStyle/>
          <a:p>
            <a:pPr latinLnBrk="0" hangingPunct="0">
              <a:buClr>
                <a:schemeClr val="accent3"/>
              </a:buClr>
              <a:buFont typeface="Wingdings" pitchFamily="2" charset="2"/>
              <a:buChar char="v"/>
            </a:pPr>
            <a:r>
              <a:rPr lang="en-US" sz="2400" dirty="0"/>
              <a:t>Recursive Implementation: T(n) = c + c + .. + c</a:t>
            </a:r>
          </a:p>
          <a:p>
            <a:pPr latinLnBrk="0" hangingPunct="0">
              <a:buClr>
                <a:schemeClr val="accent3"/>
              </a:buClr>
              <a:buFont typeface="Wingdings" pitchFamily="2" charset="2"/>
              <a:buChar char="v"/>
            </a:pPr>
            <a:r>
              <a:rPr lang="en-US" sz="2400" dirty="0"/>
              <a:t>                                                   = clog(n)</a:t>
            </a:r>
            <a:endParaRPr lang="en-US" sz="2000" dirty="0"/>
          </a:p>
          <a:p>
            <a:pPr lvl="1" latinLnBrk="0" hangingPunct="0">
              <a:buClr>
                <a:schemeClr val="accent3"/>
              </a:buClr>
              <a:buFont typeface="Wingdings" pitchFamily="2" charset="2"/>
              <a:buChar char="v"/>
            </a:pPr>
            <a:endParaRPr lang="en-US" sz="1200" dirty="0"/>
          </a:p>
        </p:txBody>
      </p:sp>
      <p:pic>
        <p:nvPicPr>
          <p:cNvPr id="5" name="Picture 4">
            <a:extLst>
              <a:ext uri="{FF2B5EF4-FFF2-40B4-BE49-F238E27FC236}">
                <a16:creationId xmlns:a16="http://schemas.microsoft.com/office/drawing/2014/main" id="{49F79D18-DBD7-F54A-A403-F9882C839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031011"/>
            <a:ext cx="6336704" cy="2989011"/>
          </a:xfrm>
          <a:prstGeom prst="rect">
            <a:avLst/>
          </a:prstGeom>
          <a:ln>
            <a:solidFill>
              <a:schemeClr val="tx2"/>
            </a:solidFill>
          </a:ln>
        </p:spPr>
      </p:pic>
      <p:sp>
        <p:nvSpPr>
          <p:cNvPr id="9" name="Right Brace 8">
            <a:extLst>
              <a:ext uri="{FF2B5EF4-FFF2-40B4-BE49-F238E27FC236}">
                <a16:creationId xmlns:a16="http://schemas.microsoft.com/office/drawing/2014/main" id="{07CBB38B-1D86-294C-A40E-06922447F03E}"/>
              </a:ext>
            </a:extLst>
          </p:cNvPr>
          <p:cNvSpPr/>
          <p:nvPr/>
        </p:nvSpPr>
        <p:spPr>
          <a:xfrm>
            <a:off x="6516216" y="3291830"/>
            <a:ext cx="144016" cy="93610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271891C-28DF-1D4A-83FF-EA9EF26E6A35}"/>
              </a:ext>
            </a:extLst>
          </p:cNvPr>
          <p:cNvSpPr txBox="1"/>
          <p:nvPr/>
        </p:nvSpPr>
        <p:spPr>
          <a:xfrm>
            <a:off x="6726614" y="3575216"/>
            <a:ext cx="300082"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65186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Tree</a:t>
            </a:r>
            <a:endParaRPr lang="ko-KR" altLang="en-US" dirty="0"/>
          </a:p>
        </p:txBody>
      </p:sp>
      <p:sp>
        <p:nvSpPr>
          <p:cNvPr id="3" name="Text Placeholder 2"/>
          <p:cNvSpPr>
            <a:spLocks noGrp="1"/>
          </p:cNvSpPr>
          <p:nvPr>
            <p:ph type="body" sz="quarter" idx="11"/>
          </p:nvPr>
        </p:nvSpPr>
        <p:spPr/>
        <p:txBody>
          <a:bodyPr/>
          <a:lstStyle/>
          <a:p>
            <a:pPr lvl="0"/>
            <a:r>
              <a:rPr lang="en-US" altLang="ko-KR" dirty="0"/>
              <a:t>Tree terminologies, construct a tree, tree traversal</a:t>
            </a:r>
          </a:p>
        </p:txBody>
      </p:sp>
    </p:spTree>
    <p:extLst>
      <p:ext uri="{BB962C8B-B14F-4D97-AF65-F5344CB8AC3E}">
        <p14:creationId xmlns:p14="http://schemas.microsoft.com/office/powerpoint/2010/main" val="38279148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16900</TotalTime>
  <Words>1791</Words>
  <Application>Microsoft Macintosh PowerPoint</Application>
  <PresentationFormat>On-screen Show (16:9)</PresentationFormat>
  <Paragraphs>267</Paragraphs>
  <Slides>45</Slides>
  <Notes>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45</vt:i4>
      </vt:variant>
    </vt:vector>
  </HeadingPairs>
  <TitlesOfParts>
    <vt:vector size="57" baseType="lpstr">
      <vt:lpstr>Arial Unicode MS</vt:lpstr>
      <vt:lpstr>맑은 고딕</vt:lpstr>
      <vt:lpstr>宋体</vt:lpstr>
      <vt:lpstr>Apple Chancery</vt:lpstr>
      <vt:lpstr>Arial</vt:lpstr>
      <vt:lpstr>Tahoma</vt:lpstr>
      <vt:lpstr>Times New Roman</vt:lpstr>
      <vt:lpstr>Wingdings</vt:lpstr>
      <vt:lpstr>Cover and End Slide Master</vt:lpstr>
      <vt:lpstr>Contents Slide Master</vt:lpstr>
      <vt:lpstr>Section Break Slide Master</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Microsoft Office User</cp:lastModifiedBy>
  <cp:revision>469</cp:revision>
  <dcterms:created xsi:type="dcterms:W3CDTF">2016-12-05T23:26:54Z</dcterms:created>
  <dcterms:modified xsi:type="dcterms:W3CDTF">2020-07-17T11:36:24Z</dcterms:modified>
</cp:coreProperties>
</file>